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1" r:id="rId6"/>
    <p:sldId id="287" r:id="rId7"/>
    <p:sldId id="262" r:id="rId8"/>
    <p:sldId id="264" r:id="rId9"/>
    <p:sldId id="285" r:id="rId10"/>
    <p:sldId id="291" r:id="rId11"/>
    <p:sldId id="263" r:id="rId12"/>
    <p:sldId id="286" r:id="rId13"/>
    <p:sldId id="277" r:id="rId14"/>
    <p:sldId id="265" r:id="rId15"/>
    <p:sldId id="280" r:id="rId16"/>
    <p:sldId id="289" r:id="rId17"/>
    <p:sldId id="290" r:id="rId18"/>
    <p:sldId id="266" r:id="rId19"/>
    <p:sldId id="267" r:id="rId20"/>
    <p:sldId id="281" r:id="rId21"/>
    <p:sldId id="268" r:id="rId22"/>
    <p:sldId id="269" r:id="rId23"/>
    <p:sldId id="273" r:id="rId24"/>
    <p:sldId id="274" r:id="rId25"/>
    <p:sldId id="275" r:id="rId26"/>
    <p:sldId id="272" r:id="rId27"/>
    <p:sldId id="260" r:id="rId28"/>
    <p:sldId id="271" r:id="rId29"/>
    <p:sldId id="276" r:id="rId30"/>
  </p:sldIdLst>
  <p:sldSz cx="12192000" cy="6858000"/>
  <p:notesSz cx="6858000" cy="12192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123" initials="1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9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宋体" panose="02010600030101010101" pitchFamily="2" charset="-122"/>
              </a:rPr>
              <a:t>2025/12/19</a:t>
            </a:fld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宋体" panose="02010600030101010101" pitchFamily="2" charset="-122"/>
              </a:rPr>
              <a:t>‹#›</a:t>
            </a:fld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14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18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19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21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22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23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24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25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26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27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28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29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3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4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5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7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8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11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宋体" panose="02010600030101010101" pitchFamily="2" charset="-122"/>
              </a:rPr>
              <a:t>13</a:t>
            </a:fld>
            <a:endParaRPr 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8.png"/><Relationship Id="rId3" Type="http://schemas.openxmlformats.org/officeDocument/2006/relationships/tags" Target="../tags/tag23.xml"/><Relationship Id="rId21" Type="http://schemas.openxmlformats.org/officeDocument/2006/relationships/image" Target="../media/image23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image" Target="../media/image27.pn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image" Target="../media/image22.sv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6.sv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5.png"/><Relationship Id="rId10" Type="http://schemas.openxmlformats.org/officeDocument/2006/relationships/tags" Target="../tags/tag30.xml"/><Relationship Id="rId19" Type="http://schemas.openxmlformats.org/officeDocument/2006/relationships/image" Target="../media/image21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24.sv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38.png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6.png"/><Relationship Id="rId2" Type="http://schemas.openxmlformats.org/officeDocument/2006/relationships/tags" Target="../tags/tag3.xml"/><Relationship Id="rId16" Type="http://schemas.openxmlformats.org/officeDocument/2006/relationships/image" Target="../media/image15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4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9.png"/><Relationship Id="rId5" Type="http://schemas.openxmlformats.org/officeDocument/2006/relationships/tags" Target="../tags/tag18.xml"/><Relationship Id="rId10" Type="http://schemas.openxmlformats.org/officeDocument/2006/relationships/image" Target="../media/image15.jpeg"/><Relationship Id="rId4" Type="http://schemas.openxmlformats.org/officeDocument/2006/relationships/tags" Target="../tags/tag17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3-d2t62pe1bb2p4onbqp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73" y="-21908"/>
            <a:ext cx="12310745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9845" y="1872094"/>
            <a:ext cx="10843895" cy="13600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三国杀“蒸蒸日上”</a:t>
            </a:r>
            <a:r>
              <a:rPr lang="en-US" sz="4000" b="1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差评洪流</a:t>
            </a:r>
            <a:endParaRPr lang="en-US" sz="40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的传播</a:t>
            </a:r>
            <a:r>
              <a:rPr lang="zh-CN" altLang="en-US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与玩家心态</a:t>
            </a:r>
            <a:endParaRPr lang="en-US" sz="4000" dirty="0">
              <a:latin typeface="宋体" panose="0201060003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52718" y="5642954"/>
            <a:ext cx="22155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-120"/>
              </a:rPr>
              <a:t>汇报人</a:t>
            </a:r>
            <a:r>
              <a:rPr 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-120"/>
              </a:rPr>
              <a:t>：</a:t>
            </a:r>
            <a:r>
              <a: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-120"/>
              </a:rPr>
              <a:t>程文杰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95335" y="6047105"/>
            <a:ext cx="30283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-120"/>
              </a:rPr>
              <a:t>汇报时间：2025/12/19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00045" y="5273622"/>
            <a:ext cx="38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小组成员：陈海川、陈家晋、程文杰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差评获取渠道及后续处理</a:t>
            </a:r>
          </a:p>
        </p:txBody>
      </p:sp>
      <p:sp>
        <p:nvSpPr>
          <p:cNvPr id="9" name="对角圆角矩形 2"/>
          <p:cNvSpPr/>
          <p:nvPr>
            <p:custDataLst>
              <p:tags r:id="rId3"/>
            </p:custDataLst>
          </p:nvPr>
        </p:nvSpPr>
        <p:spPr>
          <a:xfrm>
            <a:off x="8129905" y="1811337"/>
            <a:ext cx="3368040" cy="4561205"/>
          </a:xfrm>
          <a:prstGeom prst="round2DiagRect">
            <a:avLst>
              <a:gd name="adj1" fmla="val 12858"/>
              <a:gd name="adj2" fmla="val 0"/>
            </a:avLst>
          </a:prstGeom>
          <a:gradFill>
            <a:gsLst>
              <a:gs pos="0">
                <a:srgbClr val="FFFFFF">
                  <a:alpha val="5000"/>
                </a:srgbClr>
              </a:gs>
              <a:gs pos="100000">
                <a:schemeClr val="accent1">
                  <a:alpha val="25000"/>
                </a:schemeClr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  <a:alpha val="4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46990" bIns="46990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利用大数据模型处理数据</a:t>
            </a:r>
          </a:p>
        </p:txBody>
      </p:sp>
      <p:sp>
        <p:nvSpPr>
          <p:cNvPr id="12" name="正文"/>
          <p:cNvSpPr txBox="1"/>
          <p:nvPr>
            <p:custDataLst>
              <p:tags r:id="rId4"/>
            </p:custDataLst>
          </p:nvPr>
        </p:nvSpPr>
        <p:spPr>
          <a:xfrm>
            <a:off x="3218180" y="5675947"/>
            <a:ext cx="753745" cy="639445"/>
          </a:xfrm>
          <a:prstGeom prst="rect">
            <a:avLst/>
          </a:prstGeom>
          <a:noFill/>
        </p:spPr>
        <p:txBody>
          <a:bodyPr wrap="none" lIns="0" tIns="0" rIns="0" bIns="107950" rtlCol="0" anchor="ctr" anchorCtr="0">
            <a:normAutofit fontScale="75000" lnSpcReduction="20000"/>
          </a:bodyPr>
          <a:lstStyle/>
          <a:p>
            <a:pPr indent="0" algn="ctr" fontAlgn="auto">
              <a:lnSpc>
                <a:spcPct val="140000"/>
              </a:lnSpc>
              <a:spcAft>
                <a:spcPts val="1000"/>
              </a:spcAft>
            </a:pPr>
            <a:r>
              <a:rPr lang="en-US" altLang="zh-CN" sz="4000" b="1" dirty="0">
                <a:ln>
                  <a:noFill/>
                  <a:prstDash val="sysDot"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01</a:t>
            </a:r>
          </a:p>
        </p:txBody>
      </p:sp>
      <p:sp>
        <p:nvSpPr>
          <p:cNvPr id="13" name="椭圆 4"/>
          <p:cNvSpPr/>
          <p:nvPr>
            <p:custDataLst>
              <p:tags r:id="rId5"/>
            </p:custDataLst>
          </p:nvPr>
        </p:nvSpPr>
        <p:spPr>
          <a:xfrm>
            <a:off x="9444990" y="1440497"/>
            <a:ext cx="734060" cy="734060"/>
          </a:xfrm>
          <a:prstGeom prst="ellipse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5"/>
          <p:cNvSpPr/>
          <p:nvPr>
            <p:custDataLst>
              <p:tags r:id="rId6"/>
            </p:custDataLst>
          </p:nvPr>
        </p:nvSpPr>
        <p:spPr>
          <a:xfrm>
            <a:off x="9545955" y="1541462"/>
            <a:ext cx="532130" cy="5321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397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6" descr="333438303937363b333438313039323bcfeec4bfbcc6bba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23120" y="1712277"/>
            <a:ext cx="215900" cy="216535"/>
          </a:xfrm>
          <a:prstGeom prst="rect">
            <a:avLst/>
          </a:prstGeom>
        </p:spPr>
      </p:pic>
      <p:sp>
        <p:nvSpPr>
          <p:cNvPr id="17" name="对角圆角矩形 7"/>
          <p:cNvSpPr/>
          <p:nvPr>
            <p:custDataLst>
              <p:tags r:id="rId8"/>
            </p:custDataLst>
          </p:nvPr>
        </p:nvSpPr>
        <p:spPr>
          <a:xfrm>
            <a:off x="4411980" y="1811337"/>
            <a:ext cx="3368040" cy="4561205"/>
          </a:xfrm>
          <a:prstGeom prst="round2DiagRect">
            <a:avLst>
              <a:gd name="adj1" fmla="val 12858"/>
              <a:gd name="adj2" fmla="val 0"/>
            </a:avLst>
          </a:prstGeom>
          <a:gradFill>
            <a:gsLst>
              <a:gs pos="0">
                <a:srgbClr val="FFFFFF">
                  <a:alpha val="5000"/>
                </a:srgbClr>
              </a:gs>
              <a:gs pos="100000">
                <a:schemeClr val="accent2">
                  <a:alpha val="25000"/>
                </a:schemeClr>
              </a:gs>
            </a:gsLst>
            <a:lin ang="5400000" scaled="0"/>
          </a:gradFill>
          <a:ln>
            <a:solidFill>
              <a:schemeClr val="accent2">
                <a:lumMod val="60000"/>
                <a:lumOff val="40000"/>
                <a:alpha val="4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46990" bIns="46990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爬取得到的评论数据</a:t>
            </a:r>
          </a:p>
        </p:txBody>
      </p:sp>
      <p:sp>
        <p:nvSpPr>
          <p:cNvPr id="19" name="正文"/>
          <p:cNvSpPr txBox="1"/>
          <p:nvPr>
            <p:custDataLst>
              <p:tags r:id="rId9"/>
            </p:custDataLst>
          </p:nvPr>
        </p:nvSpPr>
        <p:spPr>
          <a:xfrm>
            <a:off x="6934200" y="5675947"/>
            <a:ext cx="753745" cy="639445"/>
          </a:xfrm>
          <a:prstGeom prst="rect">
            <a:avLst/>
          </a:prstGeom>
          <a:noFill/>
        </p:spPr>
        <p:txBody>
          <a:bodyPr wrap="none" lIns="0" tIns="0" rIns="0" bIns="107950" rtlCol="0" anchor="ctr" anchorCtr="0">
            <a:normAutofit fontScale="75000" lnSpcReduction="20000"/>
          </a:bodyPr>
          <a:lstStyle/>
          <a:p>
            <a:pPr indent="0" algn="ctr" fontAlgn="auto">
              <a:lnSpc>
                <a:spcPct val="140000"/>
              </a:lnSpc>
              <a:spcAft>
                <a:spcPts val="1000"/>
              </a:spcAft>
            </a:pPr>
            <a:r>
              <a:rPr lang="en-US" altLang="zh-CN" sz="4000" b="1" dirty="0">
                <a:ln>
                  <a:noFill/>
                  <a:prstDash val="sysDot"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02</a:t>
            </a:r>
          </a:p>
        </p:txBody>
      </p:sp>
      <p:sp>
        <p:nvSpPr>
          <p:cNvPr id="22" name="椭圆 10"/>
          <p:cNvSpPr/>
          <p:nvPr>
            <p:custDataLst>
              <p:tags r:id="rId10"/>
            </p:custDataLst>
          </p:nvPr>
        </p:nvSpPr>
        <p:spPr>
          <a:xfrm>
            <a:off x="5728970" y="1440497"/>
            <a:ext cx="734060" cy="73406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椭圆 14"/>
          <p:cNvSpPr/>
          <p:nvPr>
            <p:custDataLst>
              <p:tags r:id="rId11"/>
            </p:custDataLst>
          </p:nvPr>
        </p:nvSpPr>
        <p:spPr>
          <a:xfrm>
            <a:off x="5830570" y="1541462"/>
            <a:ext cx="532130" cy="53213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39700" dist="381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5" name="图片 17" descr="333438303937363b333438313038303bd7e9d6afbcdcb9b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75350" y="1686242"/>
            <a:ext cx="241935" cy="242570"/>
          </a:xfrm>
          <a:prstGeom prst="rect">
            <a:avLst/>
          </a:prstGeom>
        </p:spPr>
      </p:pic>
      <p:sp>
        <p:nvSpPr>
          <p:cNvPr id="28" name="对角圆角矩形 19"/>
          <p:cNvSpPr/>
          <p:nvPr>
            <p:custDataLst>
              <p:tags r:id="rId13"/>
            </p:custDataLst>
          </p:nvPr>
        </p:nvSpPr>
        <p:spPr>
          <a:xfrm>
            <a:off x="694055" y="1811337"/>
            <a:ext cx="3368040" cy="4561205"/>
          </a:xfrm>
          <a:prstGeom prst="round2DiagRect">
            <a:avLst>
              <a:gd name="adj1" fmla="val 12858"/>
              <a:gd name="adj2" fmla="val 0"/>
            </a:avLst>
          </a:prstGeom>
          <a:gradFill>
            <a:gsLst>
              <a:gs pos="0">
                <a:srgbClr val="FFFFFF">
                  <a:alpha val="5000"/>
                </a:srgbClr>
              </a:gs>
              <a:gs pos="100000">
                <a:schemeClr val="accent3">
                  <a:alpha val="25000"/>
                </a:schemeClr>
              </a:gs>
            </a:gsLst>
            <a:lin ang="5400000" scaled="0"/>
          </a:gradFill>
          <a:ln>
            <a:solidFill>
              <a:schemeClr val="accent3">
                <a:lumMod val="60000"/>
                <a:lumOff val="40000"/>
                <a:alpha val="4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46990" bIns="46990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爬取评论数据代码</a:t>
            </a:r>
          </a:p>
          <a:p>
            <a:pPr>
              <a:lnSpc>
                <a:spcPct val="150000"/>
              </a:lnSpc>
            </a:pPr>
            <a:endParaRPr lang="zh-CN" altLang="en-US" sz="2400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正文"/>
          <p:cNvSpPr txBox="1"/>
          <p:nvPr>
            <p:custDataLst>
              <p:tags r:id="rId14"/>
            </p:custDataLst>
          </p:nvPr>
        </p:nvSpPr>
        <p:spPr>
          <a:xfrm>
            <a:off x="10650220" y="5677217"/>
            <a:ext cx="753745" cy="639445"/>
          </a:xfrm>
          <a:prstGeom prst="rect">
            <a:avLst/>
          </a:prstGeom>
          <a:noFill/>
        </p:spPr>
        <p:txBody>
          <a:bodyPr wrap="none" lIns="0" tIns="0" rIns="0" bIns="107950" rtlCol="0" anchor="ctr" anchorCtr="0">
            <a:normAutofit fontScale="75000" lnSpcReduction="20000"/>
          </a:bodyPr>
          <a:lstStyle/>
          <a:p>
            <a:pPr indent="0" algn="ctr" fontAlgn="auto">
              <a:lnSpc>
                <a:spcPct val="140000"/>
              </a:lnSpc>
              <a:spcAft>
                <a:spcPts val="1000"/>
              </a:spcAft>
            </a:pPr>
            <a:r>
              <a:rPr lang="en-US" altLang="zh-CN" sz="4000" b="1" dirty="0">
                <a:ln>
                  <a:noFill/>
                  <a:prstDash val="sysDot"/>
                </a:ln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+mn-ea"/>
                <a:cs typeface="MiSans Normal" panose="00000500000000000000" charset="-122"/>
                <a:sym typeface="MiSans Normal" panose="00000500000000000000" charset="-122"/>
              </a:rPr>
              <a:t>03</a:t>
            </a:r>
          </a:p>
        </p:txBody>
      </p:sp>
      <p:sp>
        <p:nvSpPr>
          <p:cNvPr id="30" name="椭圆 25"/>
          <p:cNvSpPr/>
          <p:nvPr>
            <p:custDataLst>
              <p:tags r:id="rId15"/>
            </p:custDataLst>
          </p:nvPr>
        </p:nvSpPr>
        <p:spPr>
          <a:xfrm>
            <a:off x="1968500" y="1406207"/>
            <a:ext cx="734060" cy="734060"/>
          </a:xfrm>
          <a:prstGeom prst="ellipse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椭圆 26"/>
          <p:cNvSpPr/>
          <p:nvPr>
            <p:custDataLst>
              <p:tags r:id="rId16"/>
            </p:custDataLst>
          </p:nvPr>
        </p:nvSpPr>
        <p:spPr>
          <a:xfrm>
            <a:off x="2070735" y="1507172"/>
            <a:ext cx="532130" cy="532130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39700" dist="38100" dir="2700000" algn="tl" rotWithShape="0">
              <a:schemeClr val="accent3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2" name="图片 23" descr="333438303937363b333438313037333bcad0b3a1bebad5f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07260" y="1651952"/>
            <a:ext cx="241935" cy="242570"/>
          </a:xfrm>
          <a:prstGeom prst="rect">
            <a:avLst/>
          </a:prstGeom>
        </p:spPr>
      </p:pic>
      <p:pic>
        <p:nvPicPr>
          <p:cNvPr id="4" name="图片 3" descr="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5510" y="2174240"/>
            <a:ext cx="3056255" cy="1808480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69460" y="2174240"/>
            <a:ext cx="3056255" cy="1808480"/>
          </a:xfrm>
          <a:prstGeom prst="rect">
            <a:avLst/>
          </a:prstGeom>
        </p:spPr>
      </p:pic>
      <p:pic>
        <p:nvPicPr>
          <p:cNvPr id="6" name="图片 5" descr="0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54695" y="2172970"/>
            <a:ext cx="3049270" cy="1804670"/>
          </a:xfrm>
          <a:prstGeom prst="rect">
            <a:avLst/>
          </a:prstGeom>
        </p:spPr>
      </p:pic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335D0296-054C-434E-D057-90AAEE44DD26}"/>
              </a:ext>
            </a:extLst>
          </p:cNvPr>
          <p:cNvSpPr/>
          <p:nvPr/>
        </p:nvSpPr>
        <p:spPr>
          <a:xfrm flipV="1">
            <a:off x="3332339" y="1293850"/>
            <a:ext cx="1598577" cy="62663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下弧形 6">
            <a:extLst>
              <a:ext uri="{FF2B5EF4-FFF2-40B4-BE49-F238E27FC236}">
                <a16:creationId xmlns:a16="http://schemas.microsoft.com/office/drawing/2014/main" id="{F891CDC3-799E-BFB3-5B29-F3C3C00B63DD}"/>
              </a:ext>
            </a:extLst>
          </p:cNvPr>
          <p:cNvSpPr/>
          <p:nvPr/>
        </p:nvSpPr>
        <p:spPr>
          <a:xfrm flipV="1">
            <a:off x="7157896" y="1302173"/>
            <a:ext cx="1598577" cy="62663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8600" y="1646768"/>
            <a:ext cx="4343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情绪公式与套路段子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52900" y="2256368"/>
            <a:ext cx="4000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可复制、可接力、可再创作的文本格式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828800" y="3018368"/>
            <a:ext cx="8534400" cy="2197100"/>
          </a:xfrm>
          <a:custGeom>
            <a:avLst/>
            <a:gdLst/>
            <a:ahLst/>
            <a:cxnLst/>
            <a:rect l="l" t="t" r="r" b="b"/>
            <a:pathLst>
              <a:path w="8534400" h="2197100">
                <a:moveTo>
                  <a:pt x="101594" y="0"/>
                </a:moveTo>
                <a:lnTo>
                  <a:pt x="8432806" y="0"/>
                </a:lnTo>
                <a:cubicBezTo>
                  <a:pt x="8488915" y="0"/>
                  <a:pt x="8534400" y="45485"/>
                  <a:pt x="8534400" y="101594"/>
                </a:cubicBezTo>
                <a:lnTo>
                  <a:pt x="8534400" y="2095506"/>
                </a:lnTo>
                <a:cubicBezTo>
                  <a:pt x="8534400" y="2151615"/>
                  <a:pt x="8488915" y="2197100"/>
                  <a:pt x="8432806" y="2197100"/>
                </a:cubicBezTo>
                <a:lnTo>
                  <a:pt x="101594" y="2197100"/>
                </a:lnTo>
                <a:cubicBezTo>
                  <a:pt x="45485" y="2197100"/>
                  <a:pt x="0" y="2151615"/>
                  <a:pt x="0" y="20955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674533" y="3323168"/>
            <a:ext cx="1739900" cy="558800"/>
          </a:xfrm>
          <a:custGeom>
            <a:avLst/>
            <a:gdLst/>
            <a:ahLst/>
            <a:cxnLst/>
            <a:rect l="l" t="t" r="r" b="b"/>
            <a:pathLst>
              <a:path w="1739900" h="558800">
                <a:moveTo>
                  <a:pt x="50801" y="0"/>
                </a:moveTo>
                <a:lnTo>
                  <a:pt x="1689099" y="0"/>
                </a:lnTo>
                <a:cubicBezTo>
                  <a:pt x="1717156" y="0"/>
                  <a:pt x="1739900" y="22744"/>
                  <a:pt x="1739900" y="50801"/>
                </a:cubicBezTo>
                <a:lnTo>
                  <a:pt x="1739900" y="507999"/>
                </a:lnTo>
                <a:cubicBezTo>
                  <a:pt x="1739900" y="536056"/>
                  <a:pt x="1717156" y="558800"/>
                  <a:pt x="16890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3674533" y="3323168"/>
            <a:ext cx="1866900" cy="558800"/>
          </a:xfrm>
          <a:prstGeom prst="rect">
            <a:avLst/>
          </a:prstGeom>
          <a:noFill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今日XX不顺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42517" y="3450168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8" name="Shape 6"/>
          <p:cNvSpPr/>
          <p:nvPr/>
        </p:nvSpPr>
        <p:spPr>
          <a:xfrm>
            <a:off x="6333067" y="3323168"/>
            <a:ext cx="2184400" cy="558800"/>
          </a:xfrm>
          <a:custGeom>
            <a:avLst/>
            <a:gdLst/>
            <a:ahLst/>
            <a:cxnLst/>
            <a:rect l="l" t="t" r="r" b="b"/>
            <a:pathLst>
              <a:path w="2184400" h="558800">
                <a:moveTo>
                  <a:pt x="50801" y="0"/>
                </a:moveTo>
                <a:lnTo>
                  <a:pt x="2133599" y="0"/>
                </a:lnTo>
                <a:cubicBezTo>
                  <a:pt x="2161656" y="0"/>
                  <a:pt x="2184400" y="22744"/>
                  <a:pt x="2184400" y="50801"/>
                </a:cubicBezTo>
                <a:lnTo>
                  <a:pt x="2184400" y="507999"/>
                </a:lnTo>
                <a:cubicBezTo>
                  <a:pt x="2184400" y="536056"/>
                  <a:pt x="2161656" y="558800"/>
                  <a:pt x="21335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6333067" y="3323168"/>
            <a:ext cx="2311400" cy="558800"/>
          </a:xfrm>
          <a:prstGeom prst="rect">
            <a:avLst/>
          </a:prstGeom>
          <a:noFill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定是三国杀作恶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2133600" y="4186768"/>
            <a:ext cx="7924800" cy="0"/>
          </a:xfrm>
          <a:prstGeom prst="line">
            <a:avLst/>
          </a:prstGeom>
          <a:noFill/>
          <a:ln w="8467">
            <a:solidFill>
              <a:srgbClr val="8C8C8C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2133600" y="4398435"/>
            <a:ext cx="8013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这种模板化表达降低了创作门槛，保证了大规模参与，维系了社群的共同语境。玩家只需替换“XX”即可生成新段子，在“写段子—获点赞—升级段子”的循环中获得即时满足。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500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1256030"/>
            <a:ext cx="2831465" cy="2172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" y="3910965"/>
            <a:ext cx="2825115" cy="2138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263" y="2483167"/>
            <a:ext cx="2820670" cy="2171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6314" y="3207385"/>
            <a:ext cx="4845686" cy="3401482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主要发现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评价负面集中：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差评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”“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垃圾游戏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“失望”高频</a:t>
            </a:r>
          </a:p>
          <a:p>
            <a:pPr algn="l"/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爬取失误：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免费获取的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品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批量出现，本为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steam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评论中出现的固定文本</a:t>
            </a:r>
          </a:p>
          <a:p>
            <a:pPr algn="l"/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无关内容极多：常提及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原神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等游戏</a:t>
            </a:r>
          </a:p>
          <a:p>
            <a:pPr algn="l"/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情绪影响显著：评价与当下心情关联度高</a:t>
            </a:r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反馈问题多：运营优化、商业化饱受玩家诟病</a:t>
            </a:r>
            <a:endParaRPr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屏幕截图 2025-12-18 121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285" y="748030"/>
            <a:ext cx="2818130" cy="2011679"/>
          </a:xfrm>
          <a:prstGeom prst="rect">
            <a:avLst/>
          </a:prstGeom>
        </p:spPr>
      </p:pic>
      <p:pic>
        <p:nvPicPr>
          <p:cNvPr id="9" name="图片 8" descr="屏幕截图 2025-12-18 1219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56920"/>
            <a:ext cx="2661285" cy="2022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8380" y="179070"/>
            <a:ext cx="2108200" cy="5086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大数据模型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49284" y="179070"/>
            <a:ext cx="1716033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微词云分析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2149475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核心梗词汇总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6850" y="2759075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 err="1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玩家彼此确认身份的暗号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2600" y="3622675"/>
            <a:ext cx="3708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蒸蒸日上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4350" y="4130675"/>
            <a:ext cx="36449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反讽官方客服“游戏正在蒸蒸日上”的乐观声明，成为表达不满和嘲弄的经典话术。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962900" y="3622675"/>
            <a:ext cx="0" cy="1092200"/>
          </a:xfrm>
          <a:prstGeom prst="line">
            <a:avLst/>
          </a:prstGeom>
          <a:noFill/>
          <a:ln w="8467">
            <a:solidFill>
              <a:srgbClr val="8C8C8C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4216400" y="3622675"/>
            <a:ext cx="0" cy="1092200"/>
          </a:xfrm>
          <a:prstGeom prst="line">
            <a:avLst/>
          </a:prstGeom>
          <a:noFill/>
          <a:ln w="8467">
            <a:solidFill>
              <a:srgbClr val="8C8C8C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Text 6"/>
          <p:cNvSpPr/>
          <p:nvPr/>
        </p:nvSpPr>
        <p:spPr>
          <a:xfrm>
            <a:off x="4250267" y="3622675"/>
            <a:ext cx="3695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狗卡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4282017" y="4130675"/>
            <a:ext cx="36322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对运营商“游卡”的贬义称呼，浓缩了玩家的愤怒与失望情绪，使用频率极高。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001000" y="3622675"/>
            <a:ext cx="3708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不用想，一定是...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32750" y="4130675"/>
            <a:ext cx="36449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将日常倒霉归因于游戏的集体段子模板，结构固定，易于复制和传播。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781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情绪出口与身份认同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4000" y="3289300"/>
            <a:ext cx="55372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对平衡性、氪金、服务器的不满，借玩梗转化为黑色幽默。集体吐槽带来彼此认同，玩家在负面洪流中找到归属感，差评区意外成为情感避难所，强化群体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团结性与活跃度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 rot="180000">
            <a:off x="5975378" y="898141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5" name="Shape 3"/>
          <p:cNvSpPr/>
          <p:nvPr/>
        </p:nvSpPr>
        <p:spPr>
          <a:xfrm>
            <a:off x="6096000" y="1047750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470650" y="2703513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7" name="Text 5"/>
          <p:cNvSpPr/>
          <p:nvPr/>
        </p:nvSpPr>
        <p:spPr>
          <a:xfrm>
            <a:off x="7162800" y="2716213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社群的归属感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00800" y="3402013"/>
            <a:ext cx="53213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在“ </a:t>
            </a:r>
            <a:r>
              <a:rPr lang="en-US" sz="1400" dirty="0" err="1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不用想，一定是三国杀干的</a:t>
            </a:r>
            <a:r>
              <a:rPr lang="en-US" sz="1400" dirty="0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 ”</a:t>
            </a:r>
            <a:r>
              <a:rPr lang="zh-CN" altLang="en-US" sz="1400" dirty="0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“蒸蒸日上”</a:t>
            </a:r>
            <a:r>
              <a:rPr lang="en-US" sz="1400" dirty="0" err="1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的集体吐槽中，个体的不满被群体幽默化解，负面情绪转化为一种另类的社交货币，维系着社群的</a:t>
            </a:r>
            <a:r>
              <a:rPr lang="zh-CN" altLang="en-US" sz="1400" dirty="0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活跃</a:t>
            </a:r>
            <a:r>
              <a:rPr lang="en-US" sz="1400" dirty="0" err="1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与认同</a:t>
            </a:r>
            <a:r>
              <a:rPr lang="en-US" sz="1400" dirty="0">
                <a:solidFill>
                  <a:srgbClr val="333333"/>
                </a:solidFill>
                <a:highlight>
                  <a:srgbClr val="FFFFFF">
                    <a:alpha val="60000"/>
                  </a:srgbClr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341085" y="1136649"/>
            <a:ext cx="353786" cy="4902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利用大数据模型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筛选含“蒸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”的评论</a:t>
            </a:r>
            <a:endParaRPr lang="en-US" sz="24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Text 0"/>
          <p:cNvSpPr/>
          <p:nvPr/>
        </p:nvSpPr>
        <p:spPr>
          <a:xfrm>
            <a:off x="337457" y="312057"/>
            <a:ext cx="531223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差评获取渠道及后续处理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1136649"/>
            <a:ext cx="4584662" cy="2712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21" y="3630223"/>
            <a:ext cx="4832918" cy="2859477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29633" y="2654299"/>
            <a:ext cx="353786" cy="3835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计算评论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类型数量并处理</a:t>
            </a:r>
            <a:endParaRPr lang="en-US" sz="24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箭头: 下弧形 13"/>
          <p:cNvSpPr/>
          <p:nvPr/>
        </p:nvSpPr>
        <p:spPr>
          <a:xfrm rot="3666282">
            <a:off x="4145302" y="4400334"/>
            <a:ext cx="1598577" cy="88925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871" y="3790616"/>
            <a:ext cx="42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含“蒸”的评论共</a:t>
            </a:r>
            <a:r>
              <a:rPr lang="en-US" altLang="zh-CN" dirty="0"/>
              <a:t>604</a:t>
            </a:r>
            <a:r>
              <a:rPr lang="zh-CN" altLang="en-US" dirty="0"/>
              <a:t>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0" y="19052"/>
            <a:ext cx="12192000" cy="68389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、体验反馈式      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、原始嘲讽式     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、变异造句式     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、复合玩梗式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</a:rPr>
              <a:t>           </a:t>
            </a:r>
            <a:endParaRPr lang="en-US" sz="24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717550"/>
            <a:ext cx="252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</a:t>
            </a:r>
            <a:r>
              <a:rPr lang="zh-CN" altLang="en-US" dirty="0"/>
              <a:t>用户用梗来包装自己的实际游戏感受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体验反馈式</a:t>
            </a:r>
            <a:r>
              <a:rPr lang="zh-CN" altLang="en-US" dirty="0"/>
              <a:t>，梗仅为次要条件，真实目的为反馈和吐槽游戏现象。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46400" y="717550"/>
            <a:ext cx="252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</a:t>
            </a:r>
            <a:r>
              <a:rPr lang="zh-CN" altLang="en-US" dirty="0"/>
              <a:t> 此为“蒸”梗的起源和最核心的用法，玩家利用“蒸”梗来反讽游卡公司的不理会与不作为。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42002" y="717550"/>
            <a:ext cx="252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</a:t>
            </a:r>
            <a:r>
              <a:rPr lang="zh-CN" altLang="en-US" dirty="0"/>
              <a:t>将“蒸蒸日上”作为固定模板，替换关键词，创造出大量讽刺或幽默的新句子。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88400" y="717550"/>
            <a:ext cx="252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</a:t>
            </a:r>
            <a:r>
              <a:rPr lang="zh-CN" altLang="en-US" dirty="0"/>
              <a:t>将两个或更多个知名梗复合到一起联合表达，将梗文化发展出新高度，跨领域引用，形成新的讽刺。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800" y="4396740"/>
            <a:ext cx="25209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、情绪输出式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该类型核心目的是宣泄情绪，而非传达信息、讲述故事或进行讽刺艺术。评论发布者情绪多激动愤怒。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46400" y="4396740"/>
            <a:ext cx="25209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、拓展解构式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高阶玩梗，体现了网友强大的造梗能力。将“蒸”字进行解构，衍生出新的谐音、双关或画面联想。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42002" y="4466590"/>
            <a:ext cx="25209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、简化跟风式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评论者可能并不完全了解其讽刺起源，只是将其作为一个万能的“刷屏”梗或正能量口号使用。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88400" y="4466590"/>
            <a:ext cx="2520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、讨贼檄文式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文采斐然，幽默风趣，更似于对</a:t>
            </a:r>
          </a:p>
        </p:txBody>
      </p:sp>
      <p:sp>
        <p:nvSpPr>
          <p:cNvPr id="2" name="Text 0"/>
          <p:cNvSpPr/>
          <p:nvPr/>
        </p:nvSpPr>
        <p:spPr>
          <a:xfrm>
            <a:off x="-114298" y="3175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200" b="1" dirty="0">
                <a:latin typeface="宋体" panose="02010600030101010101" pitchFamily="2" charset="-122"/>
              </a:rPr>
              <a:t>评论形式与心态分类</a:t>
            </a:r>
            <a:endParaRPr lang="en-US" sz="32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tx1"/>
            </a:gs>
            <a:gs pos="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5409" y="717490"/>
            <a:ext cx="1717465" cy="76327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结果：</a:t>
            </a:r>
          </a:p>
        </p:txBody>
      </p:sp>
      <p:pic>
        <p:nvPicPr>
          <p:cNvPr id="11" name="图片 10" descr="电脑前的人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9887" r="9887"/>
          <a:stretch>
            <a:fillRect/>
          </a:stretch>
        </p:blipFill>
        <p:spPr>
          <a:xfrm>
            <a:off x="7368994" y="629172"/>
            <a:ext cx="4209142" cy="2693239"/>
          </a:xfrm>
          <a:custGeom>
            <a:avLst/>
            <a:gdLst>
              <a:gd name="connsiteX0" fmla="*/ 0 w 4209142"/>
              <a:gd name="connsiteY0" fmla="*/ 0 h 2693239"/>
              <a:gd name="connsiteX1" fmla="*/ 4209142 w 4209142"/>
              <a:gd name="connsiteY1" fmla="*/ 0 h 2693239"/>
              <a:gd name="connsiteX2" fmla="*/ 4209142 w 4209142"/>
              <a:gd name="connsiteY2" fmla="*/ 2693239 h 2693239"/>
              <a:gd name="connsiteX3" fmla="*/ 0 w 4209142"/>
              <a:gd name="connsiteY3" fmla="*/ 2693239 h 269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2693239">
                <a:moveTo>
                  <a:pt x="0" y="0"/>
                </a:moveTo>
                <a:lnTo>
                  <a:pt x="4209142" y="0"/>
                </a:lnTo>
                <a:lnTo>
                  <a:pt x="4209142" y="2693239"/>
                </a:lnTo>
                <a:lnTo>
                  <a:pt x="0" y="269323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5335891" y="864087"/>
            <a:ext cx="471410" cy="470075"/>
          </a:xfrm>
          <a:custGeom>
            <a:avLst/>
            <a:gdLst>
              <a:gd name="connsiteX0" fmla="*/ 288580 w 499879"/>
              <a:gd name="connsiteY0" fmla="*/ 283015 h 498937"/>
              <a:gd name="connsiteX1" fmla="*/ 436657 w 499879"/>
              <a:gd name="connsiteY1" fmla="*/ 283015 h 498937"/>
              <a:gd name="connsiteX2" fmla="*/ 471400 w 499879"/>
              <a:gd name="connsiteY2" fmla="*/ 317496 h 498937"/>
              <a:gd name="connsiteX3" fmla="*/ 471400 w 499879"/>
              <a:gd name="connsiteY3" fmla="*/ 464456 h 498937"/>
              <a:gd name="connsiteX4" fmla="*/ 436657 w 499879"/>
              <a:gd name="connsiteY4" fmla="*/ 498937 h 498937"/>
              <a:gd name="connsiteX5" fmla="*/ 288580 w 499879"/>
              <a:gd name="connsiteY5" fmla="*/ 498937 h 498937"/>
              <a:gd name="connsiteX6" fmla="*/ 253837 w 499879"/>
              <a:gd name="connsiteY6" fmla="*/ 464456 h 498937"/>
              <a:gd name="connsiteX7" fmla="*/ 253837 w 499879"/>
              <a:gd name="connsiteY7" fmla="*/ 317496 h 498937"/>
              <a:gd name="connsiteX8" fmla="*/ 288580 w 499879"/>
              <a:gd name="connsiteY8" fmla="*/ 283015 h 498937"/>
              <a:gd name="connsiteX9" fmla="*/ 34743 w 499879"/>
              <a:gd name="connsiteY9" fmla="*/ 283015 h 498937"/>
              <a:gd name="connsiteX10" fmla="*/ 182820 w 499879"/>
              <a:gd name="connsiteY10" fmla="*/ 283015 h 498937"/>
              <a:gd name="connsiteX11" fmla="*/ 217563 w 499879"/>
              <a:gd name="connsiteY11" fmla="*/ 317496 h 498937"/>
              <a:gd name="connsiteX12" fmla="*/ 217563 w 499879"/>
              <a:gd name="connsiteY12" fmla="*/ 464456 h 498937"/>
              <a:gd name="connsiteX13" fmla="*/ 182820 w 499879"/>
              <a:gd name="connsiteY13" fmla="*/ 498937 h 498937"/>
              <a:gd name="connsiteX14" fmla="*/ 34743 w 499879"/>
              <a:gd name="connsiteY14" fmla="*/ 498937 h 498937"/>
              <a:gd name="connsiteX15" fmla="*/ 0 w 499879"/>
              <a:gd name="connsiteY15" fmla="*/ 464456 h 498937"/>
              <a:gd name="connsiteX16" fmla="*/ 0 w 499879"/>
              <a:gd name="connsiteY16" fmla="*/ 317496 h 498937"/>
              <a:gd name="connsiteX17" fmla="*/ 34743 w 499879"/>
              <a:gd name="connsiteY17" fmla="*/ 283015 h 498937"/>
              <a:gd name="connsiteX18" fmla="*/ 366854 w 499879"/>
              <a:gd name="connsiteY18" fmla="*/ 83231 h 498937"/>
              <a:gd name="connsiteX19" fmla="*/ 317727 w 499879"/>
              <a:gd name="connsiteY19" fmla="*/ 131988 h 498937"/>
              <a:gd name="connsiteX20" fmla="*/ 366854 w 499879"/>
              <a:gd name="connsiteY20" fmla="*/ 180745 h 498937"/>
              <a:gd name="connsiteX21" fmla="*/ 415982 w 499879"/>
              <a:gd name="connsiteY21" fmla="*/ 131988 h 498937"/>
              <a:gd name="connsiteX22" fmla="*/ 34743 w 499879"/>
              <a:gd name="connsiteY22" fmla="*/ 31094 h 498937"/>
              <a:gd name="connsiteX23" fmla="*/ 182820 w 499879"/>
              <a:gd name="connsiteY23" fmla="*/ 31094 h 498937"/>
              <a:gd name="connsiteX24" fmla="*/ 217563 w 499879"/>
              <a:gd name="connsiteY24" fmla="*/ 65576 h 498937"/>
              <a:gd name="connsiteX25" fmla="*/ 217563 w 499879"/>
              <a:gd name="connsiteY25" fmla="*/ 212536 h 498937"/>
              <a:gd name="connsiteX26" fmla="*/ 182820 w 499879"/>
              <a:gd name="connsiteY26" fmla="*/ 247017 h 498937"/>
              <a:gd name="connsiteX27" fmla="*/ 34743 w 499879"/>
              <a:gd name="connsiteY27" fmla="*/ 247017 h 498937"/>
              <a:gd name="connsiteX28" fmla="*/ 0 w 499879"/>
              <a:gd name="connsiteY28" fmla="*/ 212536 h 498937"/>
              <a:gd name="connsiteX29" fmla="*/ 0 w 499879"/>
              <a:gd name="connsiteY29" fmla="*/ 65576 h 498937"/>
              <a:gd name="connsiteX30" fmla="*/ 34743 w 499879"/>
              <a:gd name="connsiteY30" fmla="*/ 31094 h 498937"/>
              <a:gd name="connsiteX31" fmla="*/ 366820 w 499879"/>
              <a:gd name="connsiteY31" fmla="*/ 0 h 498937"/>
              <a:gd name="connsiteX32" fmla="*/ 391383 w 499879"/>
              <a:gd name="connsiteY32" fmla="*/ 10095 h 498937"/>
              <a:gd name="connsiteX33" fmla="*/ 391417 w 499879"/>
              <a:gd name="connsiteY33" fmla="*/ 10095 h 498937"/>
              <a:gd name="connsiteX34" fmla="*/ 489708 w 499879"/>
              <a:gd name="connsiteY34" fmla="*/ 107609 h 498937"/>
              <a:gd name="connsiteX35" fmla="*/ 489708 w 499879"/>
              <a:gd name="connsiteY35" fmla="*/ 156366 h 498937"/>
              <a:gd name="connsiteX36" fmla="*/ 391417 w 499879"/>
              <a:gd name="connsiteY36" fmla="*/ 253913 h 498937"/>
              <a:gd name="connsiteX37" fmla="*/ 342291 w 499879"/>
              <a:gd name="connsiteY37" fmla="*/ 253913 h 498937"/>
              <a:gd name="connsiteX38" fmla="*/ 244035 w 499879"/>
              <a:gd name="connsiteY38" fmla="*/ 156366 h 498937"/>
              <a:gd name="connsiteX39" fmla="*/ 244035 w 499879"/>
              <a:gd name="connsiteY39" fmla="*/ 107609 h 498937"/>
              <a:gd name="connsiteX40" fmla="*/ 342257 w 499879"/>
              <a:gd name="connsiteY40" fmla="*/ 10095 h 498937"/>
              <a:gd name="connsiteX41" fmla="*/ 366820 w 499879"/>
              <a:gd name="connsiteY41" fmla="*/ 0 h 49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9879" h="498937">
                <a:moveTo>
                  <a:pt x="288580" y="283015"/>
                </a:moveTo>
                <a:lnTo>
                  <a:pt x="436657" y="283015"/>
                </a:lnTo>
                <a:cubicBezTo>
                  <a:pt x="455845" y="283015"/>
                  <a:pt x="471400" y="298452"/>
                  <a:pt x="471400" y="317496"/>
                </a:cubicBezTo>
                <a:lnTo>
                  <a:pt x="471400" y="464456"/>
                </a:lnTo>
                <a:cubicBezTo>
                  <a:pt x="471400" y="483500"/>
                  <a:pt x="455845" y="498937"/>
                  <a:pt x="436657" y="498937"/>
                </a:cubicBezTo>
                <a:lnTo>
                  <a:pt x="288580" y="498937"/>
                </a:lnTo>
                <a:cubicBezTo>
                  <a:pt x="269391" y="498937"/>
                  <a:pt x="253837" y="483500"/>
                  <a:pt x="253837" y="464456"/>
                </a:cubicBezTo>
                <a:lnTo>
                  <a:pt x="253837" y="317496"/>
                </a:lnTo>
                <a:cubicBezTo>
                  <a:pt x="253837" y="298452"/>
                  <a:pt x="269391" y="283015"/>
                  <a:pt x="288580" y="283015"/>
                </a:cubicBezTo>
                <a:close/>
                <a:moveTo>
                  <a:pt x="34743" y="283015"/>
                </a:moveTo>
                <a:lnTo>
                  <a:pt x="182820" y="283015"/>
                </a:lnTo>
                <a:cubicBezTo>
                  <a:pt x="202008" y="283015"/>
                  <a:pt x="217563" y="298452"/>
                  <a:pt x="217563" y="317496"/>
                </a:cubicBezTo>
                <a:lnTo>
                  <a:pt x="217563" y="464456"/>
                </a:lnTo>
                <a:cubicBezTo>
                  <a:pt x="217563" y="483500"/>
                  <a:pt x="202008" y="498937"/>
                  <a:pt x="182820" y="498937"/>
                </a:cubicBezTo>
                <a:lnTo>
                  <a:pt x="34743" y="498937"/>
                </a:lnTo>
                <a:cubicBezTo>
                  <a:pt x="15555" y="498937"/>
                  <a:pt x="0" y="483500"/>
                  <a:pt x="0" y="464456"/>
                </a:cubicBezTo>
                <a:lnTo>
                  <a:pt x="0" y="317496"/>
                </a:lnTo>
                <a:cubicBezTo>
                  <a:pt x="0" y="298452"/>
                  <a:pt x="15555" y="283015"/>
                  <a:pt x="34743" y="283015"/>
                </a:cubicBezTo>
                <a:close/>
                <a:moveTo>
                  <a:pt x="366854" y="83231"/>
                </a:moveTo>
                <a:lnTo>
                  <a:pt x="317727" y="131988"/>
                </a:lnTo>
                <a:lnTo>
                  <a:pt x="366854" y="180745"/>
                </a:lnTo>
                <a:lnTo>
                  <a:pt x="415982" y="131988"/>
                </a:lnTo>
                <a:close/>
                <a:moveTo>
                  <a:pt x="34743" y="31094"/>
                </a:moveTo>
                <a:lnTo>
                  <a:pt x="182820" y="31094"/>
                </a:lnTo>
                <a:cubicBezTo>
                  <a:pt x="202008" y="31094"/>
                  <a:pt x="217563" y="46533"/>
                  <a:pt x="217563" y="65576"/>
                </a:cubicBezTo>
                <a:lnTo>
                  <a:pt x="217563" y="212536"/>
                </a:lnTo>
                <a:cubicBezTo>
                  <a:pt x="217563" y="231578"/>
                  <a:pt x="202008" y="247017"/>
                  <a:pt x="182820" y="247017"/>
                </a:cubicBezTo>
                <a:lnTo>
                  <a:pt x="34743" y="247017"/>
                </a:lnTo>
                <a:cubicBezTo>
                  <a:pt x="15555" y="247017"/>
                  <a:pt x="0" y="231578"/>
                  <a:pt x="0" y="212536"/>
                </a:cubicBezTo>
                <a:lnTo>
                  <a:pt x="0" y="65576"/>
                </a:lnTo>
                <a:cubicBezTo>
                  <a:pt x="0" y="46533"/>
                  <a:pt x="15555" y="31094"/>
                  <a:pt x="34743" y="31094"/>
                </a:cubicBezTo>
                <a:close/>
                <a:moveTo>
                  <a:pt x="366820" y="0"/>
                </a:moveTo>
                <a:cubicBezTo>
                  <a:pt x="375710" y="0"/>
                  <a:pt x="384600" y="3365"/>
                  <a:pt x="391383" y="10095"/>
                </a:cubicBezTo>
                <a:lnTo>
                  <a:pt x="391417" y="10095"/>
                </a:lnTo>
                <a:lnTo>
                  <a:pt x="489708" y="107609"/>
                </a:lnTo>
                <a:cubicBezTo>
                  <a:pt x="503270" y="121075"/>
                  <a:pt x="503270" y="142901"/>
                  <a:pt x="489708" y="156366"/>
                </a:cubicBezTo>
                <a:lnTo>
                  <a:pt x="391417" y="253913"/>
                </a:lnTo>
                <a:cubicBezTo>
                  <a:pt x="377849" y="267375"/>
                  <a:pt x="355858" y="267375"/>
                  <a:pt x="342291" y="253913"/>
                </a:cubicBezTo>
                <a:lnTo>
                  <a:pt x="244035" y="156366"/>
                </a:lnTo>
                <a:cubicBezTo>
                  <a:pt x="230473" y="142901"/>
                  <a:pt x="230473" y="121075"/>
                  <a:pt x="244035" y="107609"/>
                </a:cubicBezTo>
                <a:lnTo>
                  <a:pt x="342257" y="10095"/>
                </a:lnTo>
                <a:cubicBezTo>
                  <a:pt x="349040" y="3365"/>
                  <a:pt x="357930" y="0"/>
                  <a:pt x="366820" y="0"/>
                </a:cubicBezTo>
                <a:close/>
              </a:path>
            </a:pathLst>
          </a:custGeom>
          <a:solidFill>
            <a:schemeClr val="tx1"/>
          </a:solidFill>
          <a:ln w="326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边界"/>
          <p:cNvSpPr/>
          <p:nvPr>
            <p:custDataLst>
              <p:tags r:id="rId5"/>
            </p:custDataLst>
          </p:nvPr>
        </p:nvSpPr>
        <p:spPr>
          <a:xfrm>
            <a:off x="615409" y="1673898"/>
            <a:ext cx="5191116" cy="457764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78" name="任意多边形: 形状 21"/>
          <p:cNvSpPr/>
          <p:nvPr>
            <p:custDataLst>
              <p:tags r:id="rId6"/>
            </p:custDataLst>
          </p:nvPr>
        </p:nvSpPr>
        <p:spPr>
          <a:xfrm>
            <a:off x="615409" y="1678349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00000"/>
              </a:lnSpc>
            </a:pPr>
            <a:r>
              <a:rPr lang="en-US" altLang="en-US" sz="1200">
                <a:solidFill>
                  <a:schemeClr val="tx1"/>
                </a:solidFill>
                <a:effectLst/>
              </a:rPr>
              <a:t>steam</a:t>
            </a:r>
            <a:r>
              <a:rPr lang="zh-CN" altLang="en-US" sz="1200">
                <a:solidFill>
                  <a:schemeClr val="tx1"/>
                </a:solidFill>
                <a:effectLst/>
              </a:rPr>
              <a:t>上蒸蒸日上梗</a:t>
            </a:r>
            <a:r>
              <a:rPr lang="en-US" altLang="zh-CN" sz="1200">
                <a:solidFill>
                  <a:schemeClr val="tx1"/>
                </a:solidFill>
                <a:effectLst/>
              </a:rPr>
              <a:t>2024-2025</a:t>
            </a:r>
            <a:r>
              <a:rPr lang="zh-CN" altLang="en-US" sz="1200">
                <a:solidFill>
                  <a:schemeClr val="tx1"/>
                </a:solidFill>
                <a:effectLst/>
              </a:rPr>
              <a:t>年度的大部分使用者</a:t>
            </a:r>
            <a:r>
              <a:rPr lang="en-US" altLang="zh-CN" sz="1200">
                <a:solidFill>
                  <a:schemeClr val="tx1"/>
                </a:solidFill>
                <a:effectLst/>
              </a:rPr>
              <a:t>(62%)</a:t>
            </a:r>
            <a:r>
              <a:rPr lang="zh-CN" altLang="en-US" sz="1200">
                <a:solidFill>
                  <a:schemeClr val="tx1"/>
                </a:solidFill>
                <a:effectLst/>
              </a:rPr>
              <a:t>只是简单跟风差评</a:t>
            </a:r>
            <a:r>
              <a:rPr lang="en-US" altLang="zh-CN" sz="120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>
                <a:solidFill>
                  <a:schemeClr val="tx1"/>
                </a:solidFill>
                <a:effectLst/>
              </a:rPr>
              <a:t>并未深刻了解“蒸蒸日上”含义</a:t>
            </a:r>
            <a:r>
              <a:rPr lang="en-US" altLang="zh-CN" sz="120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>
                <a:solidFill>
                  <a:schemeClr val="tx1"/>
                </a:solidFill>
                <a:effectLst/>
              </a:rPr>
              <a:t>也不关心游戏发展延续</a:t>
            </a:r>
            <a:r>
              <a:rPr lang="en-US" altLang="zh-CN" sz="1200">
                <a:solidFill>
                  <a:schemeClr val="tx1"/>
                </a:solidFill>
                <a:effectLst/>
              </a:rPr>
              <a:t>;</a:t>
            </a:r>
          </a:p>
        </p:txBody>
      </p:sp>
      <p:sp>
        <p:nvSpPr>
          <p:cNvPr id="6" name="任意多边形: 形状 21"/>
          <p:cNvSpPr/>
          <p:nvPr>
            <p:custDataLst>
              <p:tags r:id="rId7"/>
            </p:custDataLst>
          </p:nvPr>
        </p:nvSpPr>
        <p:spPr>
          <a:xfrm>
            <a:off x="615409" y="5646188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6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1200">
                <a:solidFill>
                  <a:schemeClr val="tx1"/>
                </a:solidFill>
                <a:effectLst/>
                <a:sym typeface="+mn-ea"/>
              </a:rPr>
              <a:t>4%(</a:t>
            </a:r>
            <a:r>
              <a:rPr lang="zh-CN" altLang="en-US" sz="1200">
                <a:solidFill>
                  <a:schemeClr val="tx1"/>
                </a:solidFill>
                <a:effectLst/>
                <a:sym typeface="+mn-ea"/>
              </a:rPr>
              <a:t>变异造句</a:t>
            </a:r>
            <a:r>
              <a:rPr lang="en-US" altLang="zh-CN" sz="1200">
                <a:solidFill>
                  <a:schemeClr val="tx1"/>
                </a:solidFill>
                <a:effectLst/>
                <a:sym typeface="+mn-ea"/>
              </a:rPr>
              <a:t>)</a:t>
            </a:r>
            <a:r>
              <a:rPr lang="zh-CN" altLang="en-US" sz="1200">
                <a:solidFill>
                  <a:schemeClr val="tx1"/>
                </a:solidFill>
                <a:effectLst/>
                <a:sym typeface="+mn-ea"/>
              </a:rPr>
              <a:t>的“蒸”梗使用者介于机械跟风和深度解构之间这提供了一种类似“填字游戏”或“对对联”的参与感</a:t>
            </a:r>
            <a:r>
              <a:rPr lang="en-US" altLang="zh-CN" sz="1200">
                <a:solidFill>
                  <a:schemeClr val="tx1"/>
                </a:solidFill>
                <a:effectLst/>
                <a:sym typeface="+mn-ea"/>
              </a:rPr>
              <a:t>,</a:t>
            </a:r>
            <a:r>
              <a:rPr lang="zh-CN" altLang="en-US" sz="1200">
                <a:solidFill>
                  <a:schemeClr val="tx1"/>
                </a:solidFill>
                <a:effectLst/>
                <a:sym typeface="+mn-ea"/>
              </a:rPr>
              <a:t>让用户觉得自己是集体创作的一部分。</a:t>
            </a:r>
          </a:p>
        </p:txBody>
      </p:sp>
      <p:sp>
        <p:nvSpPr>
          <p:cNvPr id="7" name="任意多边形: 形状 21"/>
          <p:cNvSpPr/>
          <p:nvPr>
            <p:custDataLst>
              <p:tags r:id="rId8"/>
            </p:custDataLst>
          </p:nvPr>
        </p:nvSpPr>
        <p:spPr>
          <a:xfrm>
            <a:off x="615409" y="2471916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2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fontAlgn="auto">
              <a:lnSpc>
                <a:spcPct val="100000"/>
              </a:lnSpc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effectLst/>
                <a:sym typeface="+mn-ea"/>
              </a:rPr>
              <a:t>14%</a:t>
            </a:r>
            <a:r>
              <a:rPr lang="zh-CN" altLang="en-US" sz="1200">
                <a:solidFill>
                  <a:schemeClr val="tx1"/>
                </a:solidFill>
                <a:effectLst/>
                <a:sym typeface="+mn-ea"/>
              </a:rPr>
              <a:t>的“蒸”梗使用者了解梗本身含义</a:t>
            </a:r>
            <a:r>
              <a:rPr lang="en-US" altLang="zh-CN" sz="1200">
                <a:solidFill>
                  <a:schemeClr val="tx1"/>
                </a:solidFill>
                <a:effectLst/>
                <a:sym typeface="+mn-ea"/>
              </a:rPr>
              <a:t>,</a:t>
            </a:r>
            <a:r>
              <a:rPr lang="zh-CN" altLang="en-US" sz="1200">
                <a:solidFill>
                  <a:schemeClr val="tx1"/>
                </a:solidFill>
                <a:effectLst/>
                <a:sym typeface="+mn-ea"/>
              </a:rPr>
              <a:t>使用该梗是为了嘲讽官方的不作为以及乱作为</a:t>
            </a:r>
            <a:r>
              <a:rPr lang="en-US" altLang="zh-CN" sz="1200">
                <a:solidFill>
                  <a:schemeClr val="tx1"/>
                </a:solidFill>
                <a:effectLst/>
                <a:sym typeface="+mn-ea"/>
              </a:rPr>
              <a:t>;</a:t>
            </a:r>
          </a:p>
        </p:txBody>
      </p:sp>
      <p:sp>
        <p:nvSpPr>
          <p:cNvPr id="9" name="任意多边形: 形状 21"/>
          <p:cNvSpPr/>
          <p:nvPr>
            <p:custDataLst>
              <p:tags r:id="rId9"/>
            </p:custDataLst>
          </p:nvPr>
        </p:nvSpPr>
        <p:spPr>
          <a:xfrm>
            <a:off x="615409" y="4059052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4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00000"/>
              </a:lnSpc>
            </a:pPr>
            <a:r>
              <a:rPr lang="en-US" altLang="en-US" sz="1200" dirty="0">
                <a:solidFill>
                  <a:schemeClr val="tx1"/>
                </a:solidFill>
                <a:effectLst/>
                <a:sym typeface="+mn-ea"/>
              </a:rPr>
              <a:t>4%</a:t>
            </a:r>
            <a:r>
              <a:rPr lang="zh-CN" altLang="en-US" sz="1200" dirty="0">
                <a:solidFill>
                  <a:schemeClr val="tx1"/>
                </a:solidFill>
                <a:effectLst/>
                <a:sym typeface="+mn-ea"/>
              </a:rPr>
              <a:t>的“蒸”梗使用者只是为了宣泄游玩中不佳体验所产生的负面情绪</a:t>
            </a:r>
            <a:r>
              <a:rPr lang="en-US" altLang="zh-CN" sz="1200" dirty="0">
                <a:solidFill>
                  <a:schemeClr val="tx1"/>
                </a:solidFill>
                <a:effectLst/>
                <a:sym typeface="+mn-ea"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  <a:sym typeface="+mn-ea"/>
              </a:rPr>
              <a:t>该类型常含有大量脏话</a:t>
            </a:r>
            <a:r>
              <a:rPr lang="en-US" altLang="zh-CN" sz="1200" dirty="0">
                <a:solidFill>
                  <a:schemeClr val="tx1"/>
                </a:solidFill>
                <a:effectLst/>
                <a:sym typeface="+mn-ea"/>
              </a:rPr>
              <a:t>;</a:t>
            </a:r>
          </a:p>
        </p:txBody>
      </p:sp>
      <p:sp>
        <p:nvSpPr>
          <p:cNvPr id="10" name="任意多边形: 形状 21"/>
          <p:cNvSpPr/>
          <p:nvPr>
            <p:custDataLst>
              <p:tags r:id="rId10"/>
            </p:custDataLst>
          </p:nvPr>
        </p:nvSpPr>
        <p:spPr>
          <a:xfrm>
            <a:off x="615409" y="3265484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3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00000"/>
              </a:lnSpc>
            </a:pPr>
            <a:r>
              <a:rPr lang="en-US" altLang="en-US" sz="1200" dirty="0">
                <a:solidFill>
                  <a:schemeClr val="tx1"/>
                </a:solidFill>
                <a:effectLst/>
              </a:rPr>
              <a:t>3%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的评论者游玩三国杀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评论目的是为了反馈游戏过程问题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“蒸”梗仅为次要要素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;</a:t>
            </a:r>
          </a:p>
        </p:txBody>
      </p:sp>
      <p:sp>
        <p:nvSpPr>
          <p:cNvPr id="16" name="任意多边形: 形状 21"/>
          <p:cNvSpPr/>
          <p:nvPr>
            <p:custDataLst>
              <p:tags r:id="rId11"/>
            </p:custDataLst>
          </p:nvPr>
        </p:nvSpPr>
        <p:spPr>
          <a:xfrm>
            <a:off x="615409" y="4852620"/>
            <a:ext cx="5191892" cy="605350"/>
          </a:xfrm>
          <a:prstGeom prst="roundRect">
            <a:avLst>
              <a:gd name="adj" fmla="val 963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508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252095" tIns="0" rIns="252095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00000"/>
              </a:lnSpc>
            </a:pPr>
            <a:r>
              <a:rPr lang="en-US" altLang="en-US" sz="1200" dirty="0">
                <a:solidFill>
                  <a:schemeClr val="tx1"/>
                </a:solidFill>
                <a:effectLst/>
              </a:rPr>
              <a:t>13%(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讨贼檄文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拓展解构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复合玩梗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)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的“蒸”梗使用者为自己“造梗”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如“今日××不顺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遂给差评”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心态偏向广大大众同乐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意图满足创作欲与“智力优越感”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3C1CB0-2E13-FA4E-27BE-1C99766F8B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7449" y="3558299"/>
            <a:ext cx="4209142" cy="26932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低成本创作快感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6850" y="2184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游戏化的社交体验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539214" y="2946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859889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74216" y="13618"/>
                </a:moveTo>
                <a:lnTo>
                  <a:pt x="236934" y="50899"/>
                </a:lnTo>
                <a:lnTo>
                  <a:pt x="330175" y="144140"/>
                </a:lnTo>
                <a:lnTo>
                  <a:pt x="367457" y="106859"/>
                </a:lnTo>
                <a:cubicBezTo>
                  <a:pt x="383753" y="90562"/>
                  <a:pt x="383753" y="64219"/>
                  <a:pt x="367457" y="47923"/>
                </a:cubicBezTo>
                <a:lnTo>
                  <a:pt x="333152" y="13618"/>
                </a:lnTo>
                <a:cubicBezTo>
                  <a:pt x="316855" y="-2679"/>
                  <a:pt x="290513" y="-2679"/>
                  <a:pt x="274216" y="13618"/>
                </a:cubicBezTo>
                <a:close/>
                <a:moveTo>
                  <a:pt x="207838" y="72330"/>
                </a:moveTo>
                <a:lnTo>
                  <a:pt x="207466" y="72405"/>
                </a:lnTo>
                <a:lnTo>
                  <a:pt x="100236" y="104552"/>
                </a:lnTo>
                <a:cubicBezTo>
                  <a:pt x="85427" y="109017"/>
                  <a:pt x="73670" y="120328"/>
                  <a:pt x="68759" y="135062"/>
                </a:cubicBezTo>
                <a:lnTo>
                  <a:pt x="2828" y="331738"/>
                </a:lnTo>
                <a:cubicBezTo>
                  <a:pt x="670" y="338212"/>
                  <a:pt x="1414" y="345281"/>
                  <a:pt x="4688" y="351086"/>
                </a:cubicBezTo>
                <a:lnTo>
                  <a:pt x="120328" y="235446"/>
                </a:lnTo>
                <a:cubicBezTo>
                  <a:pt x="119509" y="232470"/>
                  <a:pt x="119137" y="229419"/>
                  <a:pt x="119137" y="226219"/>
                </a:cubicBezTo>
                <a:cubicBezTo>
                  <a:pt x="119137" y="206499"/>
                  <a:pt x="135136" y="190500"/>
                  <a:pt x="154856" y="190500"/>
                </a:cubicBezTo>
                <a:cubicBezTo>
                  <a:pt x="174575" y="190500"/>
                  <a:pt x="190574" y="206499"/>
                  <a:pt x="190574" y="226219"/>
                </a:cubicBezTo>
                <a:cubicBezTo>
                  <a:pt x="190574" y="245938"/>
                  <a:pt x="174575" y="261938"/>
                  <a:pt x="154856" y="261938"/>
                </a:cubicBezTo>
                <a:cubicBezTo>
                  <a:pt x="151656" y="261938"/>
                  <a:pt x="148530" y="261491"/>
                  <a:pt x="145628" y="260747"/>
                </a:cubicBezTo>
                <a:lnTo>
                  <a:pt x="29989" y="376312"/>
                </a:lnTo>
                <a:cubicBezTo>
                  <a:pt x="35793" y="379586"/>
                  <a:pt x="42788" y="380330"/>
                  <a:pt x="49337" y="378172"/>
                </a:cubicBezTo>
                <a:lnTo>
                  <a:pt x="246013" y="312241"/>
                </a:lnTo>
                <a:cubicBezTo>
                  <a:pt x="260672" y="307330"/>
                  <a:pt x="272058" y="295573"/>
                  <a:pt x="276523" y="280764"/>
                </a:cubicBezTo>
                <a:lnTo>
                  <a:pt x="308670" y="173534"/>
                </a:lnTo>
                <a:lnTo>
                  <a:pt x="308744" y="173162"/>
                </a:lnTo>
                <a:lnTo>
                  <a:pt x="207913" y="72330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Text 4"/>
          <p:cNvSpPr/>
          <p:nvPr/>
        </p:nvSpPr>
        <p:spPr>
          <a:xfrm>
            <a:off x="1691614" y="40640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写段子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47114" y="4368800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复制模板，替换关键词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919141" y="360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9" name="Shape 7"/>
          <p:cNvSpPr/>
          <p:nvPr/>
        </p:nvSpPr>
        <p:spPr>
          <a:xfrm>
            <a:off x="5587868" y="2946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908543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9531" y="119063"/>
                </a:moveTo>
                <a:cubicBezTo>
                  <a:pt x="72703" y="119063"/>
                  <a:pt x="83344" y="129704"/>
                  <a:pt x="83344" y="142875"/>
                </a:cubicBezTo>
                <a:lnTo>
                  <a:pt x="83344" y="333375"/>
                </a:lnTo>
                <a:cubicBezTo>
                  <a:pt x="83344" y="346546"/>
                  <a:pt x="72703" y="357188"/>
                  <a:pt x="59531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142875"/>
                </a:lnTo>
                <a:cubicBezTo>
                  <a:pt x="0" y="129704"/>
                  <a:pt x="10641" y="119063"/>
                  <a:pt x="23812" y="119063"/>
                </a:cubicBezTo>
                <a:lnTo>
                  <a:pt x="59531" y="119063"/>
                </a:lnTo>
                <a:close/>
                <a:moveTo>
                  <a:pt x="201364" y="11906"/>
                </a:moveTo>
                <a:cubicBezTo>
                  <a:pt x="221679" y="11906"/>
                  <a:pt x="238125" y="28352"/>
                  <a:pt x="238125" y="48667"/>
                </a:cubicBezTo>
                <a:lnTo>
                  <a:pt x="238125" y="51792"/>
                </a:lnTo>
                <a:cubicBezTo>
                  <a:pt x="238125" y="56852"/>
                  <a:pt x="237158" y="61913"/>
                  <a:pt x="235297" y="66601"/>
                </a:cubicBezTo>
                <a:lnTo>
                  <a:pt x="214313" y="119063"/>
                </a:lnTo>
                <a:lnTo>
                  <a:pt x="333375" y="119063"/>
                </a:lnTo>
                <a:cubicBezTo>
                  <a:pt x="353095" y="119063"/>
                  <a:pt x="369094" y="135062"/>
                  <a:pt x="369094" y="154781"/>
                </a:cubicBezTo>
                <a:cubicBezTo>
                  <a:pt x="369094" y="169441"/>
                  <a:pt x="360238" y="182017"/>
                  <a:pt x="347588" y="187523"/>
                </a:cubicBezTo>
                <a:cubicBezTo>
                  <a:pt x="360238" y="193030"/>
                  <a:pt x="369094" y="205606"/>
                  <a:pt x="369094" y="220266"/>
                </a:cubicBezTo>
                <a:cubicBezTo>
                  <a:pt x="369094" y="237679"/>
                  <a:pt x="356592" y="252189"/>
                  <a:pt x="340072" y="255315"/>
                </a:cubicBezTo>
                <a:cubicBezTo>
                  <a:pt x="343346" y="260747"/>
                  <a:pt x="345281" y="267072"/>
                  <a:pt x="345281" y="273844"/>
                </a:cubicBezTo>
                <a:cubicBezTo>
                  <a:pt x="345281" y="290364"/>
                  <a:pt x="334119" y="304205"/>
                  <a:pt x="318939" y="308297"/>
                </a:cubicBezTo>
                <a:cubicBezTo>
                  <a:pt x="320576" y="312390"/>
                  <a:pt x="321469" y="316855"/>
                  <a:pt x="321469" y="321469"/>
                </a:cubicBezTo>
                <a:cubicBezTo>
                  <a:pt x="321469" y="341188"/>
                  <a:pt x="305470" y="357188"/>
                  <a:pt x="285750" y="357188"/>
                </a:cubicBezTo>
                <a:lnTo>
                  <a:pt x="220340" y="357188"/>
                </a:lnTo>
                <a:cubicBezTo>
                  <a:pt x="193328" y="357188"/>
                  <a:pt x="167060" y="347960"/>
                  <a:pt x="146000" y="331068"/>
                </a:cubicBezTo>
                <a:lnTo>
                  <a:pt x="136922" y="323850"/>
                </a:lnTo>
                <a:cubicBezTo>
                  <a:pt x="125611" y="314846"/>
                  <a:pt x="119063" y="301154"/>
                  <a:pt x="119063" y="286643"/>
                </a:cubicBezTo>
                <a:lnTo>
                  <a:pt x="119063" y="147786"/>
                </a:lnTo>
                <a:cubicBezTo>
                  <a:pt x="119063" y="136699"/>
                  <a:pt x="121667" y="125760"/>
                  <a:pt x="126578" y="115863"/>
                </a:cubicBezTo>
                <a:lnTo>
                  <a:pt x="168399" y="32221"/>
                </a:lnTo>
                <a:cubicBezTo>
                  <a:pt x="174650" y="19794"/>
                  <a:pt x="187375" y="11906"/>
                  <a:pt x="201364" y="11906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1" name="Text 9"/>
          <p:cNvSpPr/>
          <p:nvPr/>
        </p:nvSpPr>
        <p:spPr>
          <a:xfrm>
            <a:off x="5740268" y="40640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获点赞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71968" y="4368800"/>
            <a:ext cx="1447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即时反馈，获得满足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67795" y="360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4" name="Shape 12"/>
          <p:cNvSpPr/>
          <p:nvPr/>
        </p:nvSpPr>
        <p:spPr>
          <a:xfrm>
            <a:off x="9636522" y="2946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9957197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7262" y="142875"/>
                </a:moveTo>
                <a:lnTo>
                  <a:pt x="363141" y="142875"/>
                </a:lnTo>
                <a:cubicBezTo>
                  <a:pt x="373038" y="142875"/>
                  <a:pt x="381000" y="134913"/>
                  <a:pt x="381000" y="125016"/>
                </a:cubicBezTo>
                <a:lnTo>
                  <a:pt x="381000" y="17859"/>
                </a:lnTo>
                <a:cubicBezTo>
                  <a:pt x="381000" y="10641"/>
                  <a:pt x="376684" y="4093"/>
                  <a:pt x="369987" y="1339"/>
                </a:cubicBezTo>
                <a:cubicBezTo>
                  <a:pt x="363289" y="-1414"/>
                  <a:pt x="355625" y="149"/>
                  <a:pt x="350490" y="5209"/>
                </a:cubicBezTo>
                <a:lnTo>
                  <a:pt x="312018" y="43755"/>
                </a:lnTo>
                <a:cubicBezTo>
                  <a:pt x="279053" y="16446"/>
                  <a:pt x="236637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ubicBezTo>
                  <a:pt x="58936" y="100831"/>
                  <a:pt x="118542" y="47625"/>
                  <a:pt x="190500" y="47625"/>
                </a:cubicBezTo>
                <a:cubicBezTo>
                  <a:pt x="223540" y="47625"/>
                  <a:pt x="253901" y="58787"/>
                  <a:pt x="278085" y="77614"/>
                </a:cubicBezTo>
                <a:lnTo>
                  <a:pt x="243334" y="112365"/>
                </a:lnTo>
                <a:cubicBezTo>
                  <a:pt x="238199" y="117500"/>
                  <a:pt x="236711" y="125164"/>
                  <a:pt x="239464" y="131862"/>
                </a:cubicBezTo>
                <a:cubicBezTo>
                  <a:pt x="242218" y="138559"/>
                  <a:pt x="248766" y="142875"/>
                  <a:pt x="255984" y="142875"/>
                </a:cubicBezTo>
                <a:lnTo>
                  <a:pt x="357262" y="142875"/>
                </a:lnTo>
                <a:close/>
                <a:moveTo>
                  <a:pt x="379140" y="217661"/>
                </a:moveTo>
                <a:cubicBezTo>
                  <a:pt x="381000" y="204639"/>
                  <a:pt x="371921" y="192584"/>
                  <a:pt x="358973" y="190723"/>
                </a:cubicBezTo>
                <a:cubicBezTo>
                  <a:pt x="346025" y="188863"/>
                  <a:pt x="333896" y="197941"/>
                  <a:pt x="332036" y="210889"/>
                </a:cubicBezTo>
                <a:cubicBezTo>
                  <a:pt x="322138" y="280095"/>
                  <a:pt x="262533" y="333301"/>
                  <a:pt x="190574" y="333301"/>
                </a:cubicBezTo>
                <a:cubicBezTo>
                  <a:pt x="157535" y="333301"/>
                  <a:pt x="127174" y="322138"/>
                  <a:pt x="102989" y="303312"/>
                </a:cubicBezTo>
                <a:lnTo>
                  <a:pt x="137666" y="268635"/>
                </a:lnTo>
                <a:cubicBezTo>
                  <a:pt x="142801" y="263500"/>
                  <a:pt x="144289" y="255836"/>
                  <a:pt x="141536" y="249138"/>
                </a:cubicBezTo>
                <a:cubicBezTo>
                  <a:pt x="138782" y="242441"/>
                  <a:pt x="132234" y="238125"/>
                  <a:pt x="125016" y="238125"/>
                </a:cubicBezTo>
                <a:lnTo>
                  <a:pt x="17859" y="238125"/>
                </a:lnTo>
                <a:cubicBezTo>
                  <a:pt x="7962" y="238125"/>
                  <a:pt x="0" y="246087"/>
                  <a:pt x="0" y="255984"/>
                </a:cubicBezTo>
                <a:lnTo>
                  <a:pt x="0" y="363141"/>
                </a:lnTo>
                <a:cubicBezTo>
                  <a:pt x="0" y="370359"/>
                  <a:pt x="4316" y="376907"/>
                  <a:pt x="11013" y="379661"/>
                </a:cubicBezTo>
                <a:cubicBezTo>
                  <a:pt x="17711" y="382414"/>
                  <a:pt x="25375" y="380851"/>
                  <a:pt x="30510" y="375791"/>
                </a:cubicBezTo>
                <a:lnTo>
                  <a:pt x="69056" y="337245"/>
                </a:lnTo>
                <a:cubicBezTo>
                  <a:pt x="101947" y="364554"/>
                  <a:pt x="144363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16" name="Text 14"/>
          <p:cNvSpPr/>
          <p:nvPr/>
        </p:nvSpPr>
        <p:spPr>
          <a:xfrm>
            <a:off x="9687322" y="40640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升级段子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20622" y="4368800"/>
            <a:ext cx="1447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优化创作，进入循环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03200" y="49784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玩家在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 写—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获赞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升级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”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的循环中获得即时满足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，差评行为本身被娱乐化</a:t>
            </a:r>
            <a:r>
              <a:rPr lang="en-US" sz="16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官方与社区玩家的互动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04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>
            <a:fillRect/>
          </a:stretch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1-d2t62ou1bb2p4onbqp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2-d2t62p61bb2p4onbqp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" y="4319270"/>
            <a:ext cx="10521950" cy="1822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86730" y="2028825"/>
            <a:ext cx="1036955" cy="5365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目录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5" name="Image 2" descr="https://kimi-img.moonshot.cn/pub/slides/slides_tmpl/image/25-09-05-12:04:51-d2t62ou1bb2p4onbqp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2:04:51-d2t62ou1bb2p4onbqpg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" y="4269740"/>
            <a:ext cx="701040" cy="68262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2:04:51-d2t62ou1bb2p4onbqpf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400040"/>
            <a:ext cx="701040" cy="6826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2:04:51-d2t62ou1bb2p4onbqph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05" y="4269740"/>
            <a:ext cx="701040" cy="6826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2:04:52-d2t62p61bb2p4onbqpj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7405" y="5400040"/>
            <a:ext cx="701040" cy="682625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5-12:04:52-d2t62p61bb2p4onbqpk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845" y="4269740"/>
            <a:ext cx="701040" cy="68262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370965" y="4444365"/>
            <a:ext cx="2153920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事件现象</a:t>
            </a:r>
            <a:endParaRPr lang="en-US" sz="16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3" name="Text 2"/>
          <p:cNvSpPr/>
          <p:nvPr/>
        </p:nvSpPr>
        <p:spPr>
          <a:xfrm>
            <a:off x="1370965" y="5563235"/>
            <a:ext cx="215328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模因的裂变发展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Text 3"/>
          <p:cNvSpPr/>
          <p:nvPr/>
        </p:nvSpPr>
        <p:spPr>
          <a:xfrm>
            <a:off x="5341620" y="4444365"/>
            <a:ext cx="238061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玩家心态分析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Text 4"/>
          <p:cNvSpPr/>
          <p:nvPr/>
        </p:nvSpPr>
        <p:spPr>
          <a:xfrm>
            <a:off x="5341620" y="5563235"/>
            <a:ext cx="2583180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官方与社区玩家的互动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Text 5"/>
          <p:cNvSpPr/>
          <p:nvPr/>
        </p:nvSpPr>
        <p:spPr>
          <a:xfrm>
            <a:off x="9535795" y="4444365"/>
            <a:ext cx="2037080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结论与启示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365" y="335280"/>
            <a:ext cx="3997960" cy="1999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" y="401320"/>
            <a:ext cx="4071844" cy="2036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" y="4523105"/>
            <a:ext cx="3997325" cy="2040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4523105"/>
            <a:ext cx="3806190" cy="2040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461" y="2501900"/>
            <a:ext cx="3133738" cy="185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2490" y="2722880"/>
            <a:ext cx="2590165" cy="1412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《三国杀》中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蒸蒸日上</a:t>
            </a:r>
            <a:r>
              <a:rPr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一词从客服回应演变为玩家集体嘲讽的符号，最终被官方接纳为自黑式营销策略。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21090" y="2844165"/>
            <a:ext cx="2557145" cy="11696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这一过程形成了以负面情绪为纽带、互动共创的独特社区文化。</a:t>
            </a:r>
          </a:p>
        </p:txBody>
      </p:sp>
      <p:sp>
        <p:nvSpPr>
          <p:cNvPr id="7" name="箭头: 下弧形 6"/>
          <p:cNvSpPr/>
          <p:nvPr/>
        </p:nvSpPr>
        <p:spPr>
          <a:xfrm rot="14086599">
            <a:off x="4590044" y="1282437"/>
            <a:ext cx="1473200" cy="66675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箭头: 下弧形 7"/>
          <p:cNvSpPr/>
          <p:nvPr/>
        </p:nvSpPr>
        <p:spPr>
          <a:xfrm rot="3788548">
            <a:off x="6396407" y="4997484"/>
            <a:ext cx="1473200" cy="66675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弧形 10"/>
          <p:cNvSpPr/>
          <p:nvPr/>
        </p:nvSpPr>
        <p:spPr>
          <a:xfrm rot="7187074" flipV="1">
            <a:off x="4636995" y="4969986"/>
            <a:ext cx="1464357" cy="74941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下弧形 11"/>
          <p:cNvSpPr/>
          <p:nvPr/>
        </p:nvSpPr>
        <p:spPr>
          <a:xfrm rot="17972060" flipV="1">
            <a:off x="6260844" y="1241103"/>
            <a:ext cx="1464357" cy="74941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chemeClr val="tx1"/>
            </a:gs>
            <a:gs pos="0">
              <a:schemeClr val="tx1">
                <a:lumMod val="25000"/>
                <a:lumOff val="75000"/>
              </a:schemeClr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22400" y="1047750"/>
            <a:ext cx="4673600" cy="4762500"/>
          </a:xfrm>
          <a:custGeom>
            <a:avLst/>
            <a:gdLst/>
            <a:ahLst/>
            <a:cxnLst/>
            <a:rect l="l" t="t" r="r" b="b"/>
            <a:pathLst>
              <a:path w="4673600" h="47625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4660896"/>
                </a:lnTo>
                <a:cubicBezTo>
                  <a:pt x="4673600" y="4717010"/>
                  <a:pt x="4628110" y="4762500"/>
                  <a:pt x="4571996" y="4762500"/>
                </a:cubicBezTo>
                <a:lnTo>
                  <a:pt x="101604" y="4762500"/>
                </a:lnTo>
                <a:cubicBezTo>
                  <a:pt x="45490" y="4762500"/>
                  <a:pt x="0" y="4717010"/>
                  <a:pt x="0" y="4660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3473450" y="2590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4" name="Text 2"/>
          <p:cNvSpPr/>
          <p:nvPr/>
        </p:nvSpPr>
        <p:spPr>
          <a:xfrm>
            <a:off x="3073400" y="34290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玩家狂欢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82750" y="3937000"/>
            <a:ext cx="4152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自建负面叙事体系，通过玩梗获得身份认同与情感出口。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54000" y="3422650"/>
            <a:ext cx="11684000" cy="12700"/>
          </a:xfrm>
          <a:custGeom>
            <a:avLst/>
            <a:gdLst/>
            <a:ahLst/>
            <a:cxnLst/>
            <a:rect l="l" t="t" r="r" b="b"/>
            <a:pathLst>
              <a:path w="11684000" h="12700">
                <a:moveTo>
                  <a:pt x="0" y="0"/>
                </a:moveTo>
                <a:lnTo>
                  <a:pt x="11684000" y="0"/>
                </a:lnTo>
                <a:lnTo>
                  <a:pt x="11684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>
              <a:alpha val="50196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6096000" y="1047750"/>
            <a:ext cx="4673600" cy="4762500"/>
          </a:xfrm>
          <a:custGeom>
            <a:avLst/>
            <a:gdLst/>
            <a:ahLst/>
            <a:cxnLst/>
            <a:rect l="l" t="t" r="r" b="b"/>
            <a:pathLst>
              <a:path w="4673600" h="47625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4660896"/>
                </a:lnTo>
                <a:cubicBezTo>
                  <a:pt x="4673600" y="4717010"/>
                  <a:pt x="4628110" y="4762500"/>
                  <a:pt x="4571996" y="4762500"/>
                </a:cubicBezTo>
                <a:lnTo>
                  <a:pt x="101604" y="4762500"/>
                </a:lnTo>
                <a:cubicBezTo>
                  <a:pt x="45490" y="4762500"/>
                  <a:pt x="0" y="4717010"/>
                  <a:pt x="0" y="4660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8261350" y="25908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157163" y="314325"/>
                </a:moveTo>
                <a:lnTo>
                  <a:pt x="185738" y="314325"/>
                </a:lnTo>
                <a:cubicBezTo>
                  <a:pt x="201543" y="314325"/>
                  <a:pt x="214313" y="327094"/>
                  <a:pt x="214313" y="342900"/>
                </a:cubicBezTo>
                <a:lnTo>
                  <a:pt x="214313" y="414338"/>
                </a:lnTo>
                <a:lnTo>
                  <a:pt x="128588" y="414338"/>
                </a:lnTo>
                <a:lnTo>
                  <a:pt x="128588" y="342900"/>
                </a:lnTo>
                <a:cubicBezTo>
                  <a:pt x="128588" y="327094"/>
                  <a:pt x="141357" y="314325"/>
                  <a:pt x="157163" y="314325"/>
                </a:cubicBezTo>
                <a:close/>
                <a:moveTo>
                  <a:pt x="85725" y="100013"/>
                </a:moveTo>
                <a:cubicBezTo>
                  <a:pt x="85725" y="92154"/>
                  <a:pt x="92154" y="85725"/>
                  <a:pt x="100013" y="85725"/>
                </a:cubicBezTo>
                <a:lnTo>
                  <a:pt x="128588" y="85725"/>
                </a:lnTo>
                <a:cubicBezTo>
                  <a:pt x="136446" y="85725"/>
                  <a:pt x="142875" y="92154"/>
                  <a:pt x="142875" y="100013"/>
                </a:cubicBezTo>
                <a:lnTo>
                  <a:pt x="142875" y="128588"/>
                </a:lnTo>
                <a:cubicBezTo>
                  <a:pt x="142875" y="136446"/>
                  <a:pt x="136446" y="142875"/>
                  <a:pt x="128588" y="142875"/>
                </a:cubicBezTo>
                <a:lnTo>
                  <a:pt x="100013" y="142875"/>
                </a:lnTo>
                <a:cubicBezTo>
                  <a:pt x="92154" y="142875"/>
                  <a:pt x="85725" y="136446"/>
                  <a:pt x="85725" y="128588"/>
                </a:cubicBezTo>
                <a:lnTo>
                  <a:pt x="85725" y="100013"/>
                </a:lnTo>
                <a:close/>
                <a:moveTo>
                  <a:pt x="214313" y="85725"/>
                </a:moveTo>
                <a:lnTo>
                  <a:pt x="242888" y="85725"/>
                </a:lnTo>
                <a:cubicBezTo>
                  <a:pt x="250746" y="85725"/>
                  <a:pt x="257175" y="92154"/>
                  <a:pt x="257175" y="100013"/>
                </a:cubicBezTo>
                <a:lnTo>
                  <a:pt x="257175" y="128588"/>
                </a:lnTo>
                <a:cubicBezTo>
                  <a:pt x="257175" y="136446"/>
                  <a:pt x="250746" y="142875"/>
                  <a:pt x="242888" y="142875"/>
                </a:cubicBezTo>
                <a:lnTo>
                  <a:pt x="214313" y="142875"/>
                </a:lnTo>
                <a:cubicBezTo>
                  <a:pt x="206454" y="142875"/>
                  <a:pt x="200025" y="136446"/>
                  <a:pt x="200025" y="128588"/>
                </a:cubicBezTo>
                <a:lnTo>
                  <a:pt x="200025" y="100013"/>
                </a:lnTo>
                <a:cubicBezTo>
                  <a:pt x="200025" y="92154"/>
                  <a:pt x="206454" y="85725"/>
                  <a:pt x="214313" y="85725"/>
                </a:cubicBezTo>
                <a:close/>
                <a:moveTo>
                  <a:pt x="85725" y="214313"/>
                </a:moveTo>
                <a:cubicBezTo>
                  <a:pt x="85725" y="206454"/>
                  <a:pt x="92154" y="200025"/>
                  <a:pt x="100013" y="200025"/>
                </a:cubicBezTo>
                <a:lnTo>
                  <a:pt x="128588" y="200025"/>
                </a:lnTo>
                <a:cubicBezTo>
                  <a:pt x="136446" y="200025"/>
                  <a:pt x="142875" y="206454"/>
                  <a:pt x="142875" y="214313"/>
                </a:cubicBezTo>
                <a:lnTo>
                  <a:pt x="142875" y="242888"/>
                </a:lnTo>
                <a:cubicBezTo>
                  <a:pt x="142875" y="250746"/>
                  <a:pt x="136446" y="257175"/>
                  <a:pt x="128588" y="257175"/>
                </a:cubicBezTo>
                <a:lnTo>
                  <a:pt x="100013" y="257175"/>
                </a:lnTo>
                <a:cubicBezTo>
                  <a:pt x="92154" y="257175"/>
                  <a:pt x="85725" y="250746"/>
                  <a:pt x="85725" y="242888"/>
                </a:cubicBezTo>
                <a:lnTo>
                  <a:pt x="85725" y="214313"/>
                </a:lnTo>
                <a:close/>
                <a:moveTo>
                  <a:pt x="214313" y="200025"/>
                </a:moveTo>
                <a:lnTo>
                  <a:pt x="242888" y="200025"/>
                </a:lnTo>
                <a:cubicBezTo>
                  <a:pt x="250746" y="200025"/>
                  <a:pt x="257175" y="206454"/>
                  <a:pt x="257175" y="214313"/>
                </a:cubicBezTo>
                <a:lnTo>
                  <a:pt x="257175" y="242888"/>
                </a:lnTo>
                <a:cubicBezTo>
                  <a:pt x="257175" y="250746"/>
                  <a:pt x="250746" y="257175"/>
                  <a:pt x="242888" y="257175"/>
                </a:cubicBezTo>
                <a:lnTo>
                  <a:pt x="214313" y="257175"/>
                </a:lnTo>
                <a:cubicBezTo>
                  <a:pt x="206454" y="257175"/>
                  <a:pt x="200025" y="250746"/>
                  <a:pt x="200025" y="242888"/>
                </a:cubicBezTo>
                <a:lnTo>
                  <a:pt x="200025" y="214313"/>
                </a:lnTo>
                <a:cubicBezTo>
                  <a:pt x="200025" y="206454"/>
                  <a:pt x="206454" y="200025"/>
                  <a:pt x="214313" y="200025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9" name="Text 7"/>
          <p:cNvSpPr/>
          <p:nvPr/>
        </p:nvSpPr>
        <p:spPr>
          <a:xfrm>
            <a:off x="7747000" y="34290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官方沉默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56350" y="3937000"/>
            <a:ext cx="4152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为避免直接对抗扩大化，运营方极少正面回应，采取冷处理策略。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-44450" y="6350000"/>
            <a:ext cx="1228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官方失声与玩家自嗨形成循环，负面情绪在评论区持续累积</a:t>
            </a:r>
            <a:r>
              <a:rPr lang="en-US" sz="1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0" y="734695"/>
            <a:ext cx="2971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沉默的双刃剑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236220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393700" y="3632200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短期平稳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412750" y="40894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“蒸蒸日上”可以</a:t>
            </a:r>
            <a:r>
              <a:rPr lang="en-US" sz="1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避免正面冲突，维持表面稳定</a:t>
            </a: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6089650" y="2921000"/>
            <a:ext cx="12700" cy="1219200"/>
          </a:xfrm>
          <a:custGeom>
            <a:avLst/>
            <a:gdLst/>
            <a:ahLst/>
            <a:cxnLst/>
            <a:rect l="l" t="t" r="r" b="b"/>
            <a:pathLst>
              <a:path w="12700" h="1219200">
                <a:moveTo>
                  <a:pt x="0" y="0"/>
                </a:moveTo>
                <a:lnTo>
                  <a:pt x="12700" y="0"/>
                </a:lnTo>
                <a:lnTo>
                  <a:pt x="127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</p:spPr>
      </p:sp>
      <p:sp>
        <p:nvSpPr>
          <p:cNvPr id="7" name="Shape 5"/>
          <p:cNvSpPr/>
          <p:nvPr>
            <p:custDataLst>
              <p:tags r:id="rId5"/>
            </p:custDataLst>
          </p:nvPr>
        </p:nvSpPr>
        <p:spPr>
          <a:xfrm>
            <a:off x="9344025" y="2895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42900" y="314325"/>
                </a:moveTo>
                <a:cubicBezTo>
                  <a:pt x="327094" y="314325"/>
                  <a:pt x="314325" y="327094"/>
                  <a:pt x="314325" y="342900"/>
                </a:cubicBezTo>
                <a:cubicBezTo>
                  <a:pt x="314325" y="358706"/>
                  <a:pt x="327094" y="371475"/>
                  <a:pt x="342900" y="371475"/>
                </a:cubicBezTo>
                <a:lnTo>
                  <a:pt x="485775" y="371475"/>
                </a:lnTo>
                <a:cubicBezTo>
                  <a:pt x="501581" y="371475"/>
                  <a:pt x="514350" y="358706"/>
                  <a:pt x="514350" y="342900"/>
                </a:cubicBezTo>
                <a:lnTo>
                  <a:pt x="514350" y="200025"/>
                </a:lnTo>
                <a:cubicBezTo>
                  <a:pt x="514350" y="184219"/>
                  <a:pt x="501581" y="171450"/>
                  <a:pt x="485775" y="171450"/>
                </a:cubicBezTo>
                <a:cubicBezTo>
                  <a:pt x="469969" y="171450"/>
                  <a:pt x="457200" y="184219"/>
                  <a:pt x="457200" y="200025"/>
                </a:cubicBezTo>
                <a:lnTo>
                  <a:pt x="457200" y="273874"/>
                </a:lnTo>
                <a:lnTo>
                  <a:pt x="305931" y="122605"/>
                </a:lnTo>
                <a:cubicBezTo>
                  <a:pt x="294769" y="111442"/>
                  <a:pt x="276642" y="111442"/>
                  <a:pt x="265480" y="122605"/>
                </a:cubicBezTo>
                <a:lnTo>
                  <a:pt x="171450" y="216724"/>
                </a:lnTo>
                <a:lnTo>
                  <a:pt x="48756" y="94119"/>
                </a:lnTo>
                <a:cubicBezTo>
                  <a:pt x="37594" y="82957"/>
                  <a:pt x="19467" y="82957"/>
                  <a:pt x="8305" y="94119"/>
                </a:cubicBezTo>
                <a:cubicBezTo>
                  <a:pt x="-2857" y="105281"/>
                  <a:pt x="-2857" y="123408"/>
                  <a:pt x="8305" y="134570"/>
                </a:cubicBezTo>
                <a:lnTo>
                  <a:pt x="151180" y="277445"/>
                </a:lnTo>
                <a:cubicBezTo>
                  <a:pt x="162342" y="288608"/>
                  <a:pt x="180469" y="288608"/>
                  <a:pt x="191631" y="277445"/>
                </a:cubicBezTo>
                <a:lnTo>
                  <a:pt x="285750" y="183326"/>
                </a:lnTo>
                <a:lnTo>
                  <a:pt x="416749" y="314325"/>
                </a:lnTo>
                <a:lnTo>
                  <a:pt x="342900" y="314325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7404100" y="3632200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长期损害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7423150" y="40894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若官方长期</a:t>
            </a:r>
            <a:r>
              <a:rPr lang="en-US" sz="1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放任负面叙事</a:t>
            </a: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会</a:t>
            </a:r>
            <a:r>
              <a:rPr lang="en-US" sz="1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损害品牌形象</a:t>
            </a: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71837" y="4953000"/>
            <a:ext cx="94356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官方的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沉默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与不作为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把话语权完全让渡给玩家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社群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，使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得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差评文化成为主导游戏公共形象的唯一声源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结论与启示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05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>
            <a:fillRect/>
          </a:stretch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4130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给业界的</a:t>
            </a:r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启示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17556" y="2926475"/>
            <a:ext cx="5537200" cy="18043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差评潮揭示玩家对公平与尊重的核心诉求，也暴露运营沟通缺失的代价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。厂商需建立快速、透明、真诚的回应机制，把负面情绪解决在萌芽阶段，避免其演化为集体狂欢式的负面文化</a:t>
            </a:r>
          </a:p>
          <a:p>
            <a:pPr>
              <a:lnSpc>
                <a:spcPct val="140000"/>
              </a:lnSpc>
            </a:pPr>
            <a:endParaRPr 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anose="020B0200000000000000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 rot="-180000">
            <a:off x="5975378" y="898141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5" name="Shape 3"/>
          <p:cNvSpPr/>
          <p:nvPr/>
        </p:nvSpPr>
        <p:spPr>
          <a:xfrm>
            <a:off x="6096000" y="1047750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540500" y="291147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7" name="Text 5"/>
          <p:cNvSpPr/>
          <p:nvPr/>
        </p:nvSpPr>
        <p:spPr>
          <a:xfrm>
            <a:off x="7061200" y="2886075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核心启示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00800" y="3470275"/>
            <a:ext cx="53213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 err="1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忽视玩家声音，将付出巨大的品牌代价。及时、有效的沟通是避免危机爆发的关键</a:t>
            </a:r>
            <a:r>
              <a:rPr lang="zh-CN" altLang="en-US" sz="14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7200" y="1244600"/>
            <a:ext cx="3886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社群自组织的力量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10100" y="1854200"/>
            <a:ext cx="308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从对立到共建，化洪流为活水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30505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200025"/>
                </a:moveTo>
                <a:cubicBezTo>
                  <a:pt x="337006" y="200025"/>
                  <a:pt x="378619" y="158412"/>
                  <a:pt x="378619" y="107156"/>
                </a:cubicBezTo>
                <a:cubicBezTo>
                  <a:pt x="378619" y="55901"/>
                  <a:pt x="337006" y="14288"/>
                  <a:pt x="285750" y="14288"/>
                </a:cubicBezTo>
                <a:cubicBezTo>
                  <a:pt x="234494" y="14288"/>
                  <a:pt x="192881" y="55901"/>
                  <a:pt x="192881" y="107156"/>
                </a:cubicBezTo>
                <a:cubicBezTo>
                  <a:pt x="192881" y="158412"/>
                  <a:pt x="234494" y="200025"/>
                  <a:pt x="285750" y="200025"/>
                </a:cubicBezTo>
                <a:close/>
                <a:moveTo>
                  <a:pt x="85725" y="207169"/>
                </a:moveTo>
                <a:cubicBezTo>
                  <a:pt x="121210" y="207169"/>
                  <a:pt x="150019" y="178360"/>
                  <a:pt x="150019" y="142875"/>
                </a:cubicBezTo>
                <a:cubicBezTo>
                  <a:pt x="150019" y="107390"/>
                  <a:pt x="121210" y="78581"/>
                  <a:pt x="85725" y="78581"/>
                </a:cubicBezTo>
                <a:cubicBezTo>
                  <a:pt x="50240" y="78581"/>
                  <a:pt x="21431" y="107390"/>
                  <a:pt x="21431" y="142875"/>
                </a:cubicBezTo>
                <a:cubicBezTo>
                  <a:pt x="21431" y="178360"/>
                  <a:pt x="50240" y="207169"/>
                  <a:pt x="85725" y="207169"/>
                </a:cubicBezTo>
                <a:close/>
                <a:moveTo>
                  <a:pt x="0" y="371475"/>
                </a:moveTo>
                <a:lnTo>
                  <a:pt x="0" y="400050"/>
                </a:lnTo>
                <a:cubicBezTo>
                  <a:pt x="0" y="415856"/>
                  <a:pt x="12769" y="428625"/>
                  <a:pt x="28575" y="428625"/>
                </a:cubicBezTo>
                <a:lnTo>
                  <a:pt x="105995" y="428625"/>
                </a:lnTo>
                <a:cubicBezTo>
                  <a:pt x="102156" y="419874"/>
                  <a:pt x="100013" y="410230"/>
                  <a:pt x="100013" y="400050"/>
                </a:cubicBezTo>
                <a:lnTo>
                  <a:pt x="100013" y="385763"/>
                </a:lnTo>
                <a:cubicBezTo>
                  <a:pt x="100013" y="338257"/>
                  <a:pt x="117872" y="294858"/>
                  <a:pt x="147251" y="261997"/>
                </a:cubicBezTo>
                <a:cubicBezTo>
                  <a:pt x="136803" y="258872"/>
                  <a:pt x="125730" y="257175"/>
                  <a:pt x="114300" y="257175"/>
                </a:cubicBezTo>
                <a:cubicBezTo>
                  <a:pt x="51167" y="257175"/>
                  <a:pt x="0" y="308342"/>
                  <a:pt x="0" y="371475"/>
                </a:cubicBezTo>
                <a:close/>
                <a:moveTo>
                  <a:pt x="550069" y="142875"/>
                </a:moveTo>
                <a:cubicBezTo>
                  <a:pt x="550069" y="107390"/>
                  <a:pt x="521260" y="78581"/>
                  <a:pt x="485775" y="78581"/>
                </a:cubicBezTo>
                <a:cubicBezTo>
                  <a:pt x="450290" y="78581"/>
                  <a:pt x="421481" y="107390"/>
                  <a:pt x="421481" y="142875"/>
                </a:cubicBezTo>
                <a:cubicBezTo>
                  <a:pt x="421481" y="178360"/>
                  <a:pt x="450290" y="207169"/>
                  <a:pt x="485775" y="207169"/>
                </a:cubicBezTo>
                <a:cubicBezTo>
                  <a:pt x="521260" y="207169"/>
                  <a:pt x="550069" y="178360"/>
                  <a:pt x="550069" y="142875"/>
                </a:cubicBezTo>
                <a:close/>
                <a:moveTo>
                  <a:pt x="142875" y="385763"/>
                </a:moveTo>
                <a:lnTo>
                  <a:pt x="142875" y="400050"/>
                </a:lnTo>
                <a:cubicBezTo>
                  <a:pt x="142875" y="415856"/>
                  <a:pt x="155644" y="428625"/>
                  <a:pt x="171450" y="428625"/>
                </a:cubicBezTo>
                <a:lnTo>
                  <a:pt x="311468" y="428625"/>
                </a:lnTo>
                <a:cubicBezTo>
                  <a:pt x="305127" y="409337"/>
                  <a:pt x="305842" y="388977"/>
                  <a:pt x="321022" y="371475"/>
                </a:cubicBezTo>
                <a:cubicBezTo>
                  <a:pt x="308521" y="357009"/>
                  <a:pt x="302716" y="336024"/>
                  <a:pt x="310842" y="314950"/>
                </a:cubicBezTo>
                <a:cubicBezTo>
                  <a:pt x="316736" y="299680"/>
                  <a:pt x="325041" y="285393"/>
                  <a:pt x="335310" y="272713"/>
                </a:cubicBezTo>
                <a:cubicBezTo>
                  <a:pt x="340132" y="266819"/>
                  <a:pt x="345668" y="262265"/>
                  <a:pt x="351651" y="258961"/>
                </a:cubicBezTo>
                <a:cubicBezTo>
                  <a:pt x="331916" y="248692"/>
                  <a:pt x="309503" y="242888"/>
                  <a:pt x="285750" y="242888"/>
                </a:cubicBezTo>
                <a:cubicBezTo>
                  <a:pt x="206812" y="242888"/>
                  <a:pt x="142875" y="306824"/>
                  <a:pt x="142875" y="385763"/>
                </a:cubicBezTo>
                <a:close/>
                <a:moveTo>
                  <a:pt x="557748" y="346383"/>
                </a:moveTo>
                <a:cubicBezTo>
                  <a:pt x="563374" y="343168"/>
                  <a:pt x="566231" y="336471"/>
                  <a:pt x="563820" y="330309"/>
                </a:cubicBezTo>
                <a:cubicBezTo>
                  <a:pt x="559534" y="319236"/>
                  <a:pt x="553551" y="308789"/>
                  <a:pt x="546050" y="299591"/>
                </a:cubicBezTo>
                <a:cubicBezTo>
                  <a:pt x="541943" y="294501"/>
                  <a:pt x="534710" y="293608"/>
                  <a:pt x="529084" y="296912"/>
                </a:cubicBezTo>
                <a:cubicBezTo>
                  <a:pt x="509617" y="308164"/>
                  <a:pt x="485686" y="294412"/>
                  <a:pt x="485686" y="271820"/>
                </a:cubicBezTo>
                <a:cubicBezTo>
                  <a:pt x="485686" y="265301"/>
                  <a:pt x="481310" y="259497"/>
                  <a:pt x="474881" y="258514"/>
                </a:cubicBezTo>
                <a:cubicBezTo>
                  <a:pt x="463361" y="256729"/>
                  <a:pt x="450949" y="256729"/>
                  <a:pt x="439430" y="258514"/>
                </a:cubicBezTo>
                <a:cubicBezTo>
                  <a:pt x="433001" y="259497"/>
                  <a:pt x="428625" y="265301"/>
                  <a:pt x="428625" y="271820"/>
                </a:cubicBezTo>
                <a:cubicBezTo>
                  <a:pt x="428625" y="294322"/>
                  <a:pt x="404693" y="308164"/>
                  <a:pt x="385227" y="296912"/>
                </a:cubicBezTo>
                <a:cubicBezTo>
                  <a:pt x="379601" y="293697"/>
                  <a:pt x="372368" y="294590"/>
                  <a:pt x="368260" y="299591"/>
                </a:cubicBezTo>
                <a:cubicBezTo>
                  <a:pt x="360759" y="308789"/>
                  <a:pt x="354776" y="319236"/>
                  <a:pt x="350490" y="330309"/>
                </a:cubicBezTo>
                <a:cubicBezTo>
                  <a:pt x="348169" y="336381"/>
                  <a:pt x="350937" y="343079"/>
                  <a:pt x="356562" y="346293"/>
                </a:cubicBezTo>
                <a:cubicBezTo>
                  <a:pt x="376118" y="357545"/>
                  <a:pt x="376118" y="385137"/>
                  <a:pt x="356562" y="396478"/>
                </a:cubicBezTo>
                <a:cubicBezTo>
                  <a:pt x="350937" y="399693"/>
                  <a:pt x="348079" y="406390"/>
                  <a:pt x="350490" y="412462"/>
                </a:cubicBezTo>
                <a:cubicBezTo>
                  <a:pt x="354776" y="423535"/>
                  <a:pt x="360759" y="433983"/>
                  <a:pt x="368260" y="443180"/>
                </a:cubicBezTo>
                <a:cubicBezTo>
                  <a:pt x="372368" y="448270"/>
                  <a:pt x="379601" y="449163"/>
                  <a:pt x="385227" y="445859"/>
                </a:cubicBezTo>
                <a:cubicBezTo>
                  <a:pt x="404693" y="434608"/>
                  <a:pt x="428625" y="448449"/>
                  <a:pt x="428625" y="470952"/>
                </a:cubicBezTo>
                <a:cubicBezTo>
                  <a:pt x="428625" y="477470"/>
                  <a:pt x="433001" y="483275"/>
                  <a:pt x="439430" y="484257"/>
                </a:cubicBezTo>
                <a:cubicBezTo>
                  <a:pt x="450949" y="486043"/>
                  <a:pt x="463361" y="486043"/>
                  <a:pt x="474881" y="484257"/>
                </a:cubicBezTo>
                <a:cubicBezTo>
                  <a:pt x="481310" y="483275"/>
                  <a:pt x="485686" y="477470"/>
                  <a:pt x="485686" y="470952"/>
                </a:cubicBezTo>
                <a:cubicBezTo>
                  <a:pt x="485686" y="448449"/>
                  <a:pt x="509617" y="434608"/>
                  <a:pt x="529084" y="445859"/>
                </a:cubicBezTo>
                <a:cubicBezTo>
                  <a:pt x="534710" y="449074"/>
                  <a:pt x="541943" y="448181"/>
                  <a:pt x="546050" y="443180"/>
                </a:cubicBezTo>
                <a:cubicBezTo>
                  <a:pt x="553551" y="433983"/>
                  <a:pt x="559534" y="423535"/>
                  <a:pt x="563820" y="412462"/>
                </a:cubicBezTo>
                <a:cubicBezTo>
                  <a:pt x="566142" y="406390"/>
                  <a:pt x="563374" y="399693"/>
                  <a:pt x="557748" y="396478"/>
                </a:cubicBezTo>
                <a:cubicBezTo>
                  <a:pt x="538192" y="385227"/>
                  <a:pt x="538192" y="357634"/>
                  <a:pt x="557748" y="346293"/>
                </a:cubicBezTo>
                <a:close/>
                <a:moveTo>
                  <a:pt x="421481" y="371475"/>
                </a:moveTo>
                <a:cubicBezTo>
                  <a:pt x="421481" y="351761"/>
                  <a:pt x="437486" y="335756"/>
                  <a:pt x="457200" y="335756"/>
                </a:cubicBezTo>
                <a:cubicBezTo>
                  <a:pt x="476914" y="335756"/>
                  <a:pt x="492919" y="351761"/>
                  <a:pt x="492919" y="371475"/>
                </a:cubicBezTo>
                <a:cubicBezTo>
                  <a:pt x="492919" y="391189"/>
                  <a:pt x="476914" y="407194"/>
                  <a:pt x="457200" y="407194"/>
                </a:cubicBezTo>
                <a:cubicBezTo>
                  <a:pt x="437486" y="407194"/>
                  <a:pt x="421481" y="391189"/>
                  <a:pt x="421481" y="371475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 3"/>
          <p:cNvSpPr/>
          <p:nvPr/>
        </p:nvSpPr>
        <p:spPr>
          <a:xfrm>
            <a:off x="393700" y="3733800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玩家自建社群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750" y="4191000"/>
            <a:ext cx="4575384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通过模板创作、点赞互动与身份暗号，形成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互动性极高的</a:t>
            </a:r>
            <a:r>
              <a:rPr lang="en-US" sz="1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社群</a:t>
            </a: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89650" y="3251200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>
              <a:alpha val="5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9344025" y="2997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9" name="Text 7"/>
          <p:cNvSpPr/>
          <p:nvPr/>
        </p:nvSpPr>
        <p:spPr>
          <a:xfrm>
            <a:off x="7404100" y="3733800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官方引导共建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44018" y="4191000"/>
            <a:ext cx="484577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正视并引导玩家创造力，将吐槽能量转化为产品迭代动力。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778000" y="5308600"/>
            <a:ext cx="863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官方应正视玩家创造力，将吐槽能量转化为产品迭代动力，让社群成为共建者， 化对立为共生 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5800" y="1447800"/>
            <a:ext cx="3429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梗文化反哺品牌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52900" y="2057400"/>
            <a:ext cx="4000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负面语境下的高辨识度与再传播生命力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606675" y="3302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0" y="192881"/>
                </a:moveTo>
                <a:cubicBezTo>
                  <a:pt x="0" y="133677"/>
                  <a:pt x="47952" y="85725"/>
                  <a:pt x="107156" y="85725"/>
                </a:cubicBezTo>
                <a:lnTo>
                  <a:pt x="114300" y="85725"/>
                </a:lnTo>
                <a:cubicBezTo>
                  <a:pt x="130106" y="85725"/>
                  <a:pt x="142875" y="98494"/>
                  <a:pt x="142875" y="114300"/>
                </a:cubicBezTo>
                <a:cubicBezTo>
                  <a:pt x="142875" y="130106"/>
                  <a:pt x="130106" y="142875"/>
                  <a:pt x="114300" y="142875"/>
                </a:cubicBezTo>
                <a:lnTo>
                  <a:pt x="107156" y="142875"/>
                </a:lnTo>
                <a:cubicBezTo>
                  <a:pt x="79564" y="142875"/>
                  <a:pt x="57150" y="165289"/>
                  <a:pt x="57150" y="192881"/>
                </a:cubicBezTo>
                <a:lnTo>
                  <a:pt x="57150" y="200025"/>
                </a:lnTo>
                <a:lnTo>
                  <a:pt x="114300" y="200025"/>
                </a:lnTo>
                <a:cubicBezTo>
                  <a:pt x="145822" y="200025"/>
                  <a:pt x="171450" y="225653"/>
                  <a:pt x="171450" y="257175"/>
                </a:cubicBezTo>
                <a:lnTo>
                  <a:pt x="171450" y="314325"/>
                </a:lnTo>
                <a:cubicBezTo>
                  <a:pt x="171450" y="345847"/>
                  <a:pt x="145822" y="371475"/>
                  <a:pt x="114300" y="371475"/>
                </a:cubicBezTo>
                <a:lnTo>
                  <a:pt x="57150" y="371475"/>
                </a:lnTo>
                <a:cubicBezTo>
                  <a:pt x="25628" y="371475"/>
                  <a:pt x="0" y="345847"/>
                  <a:pt x="0" y="314325"/>
                </a:cubicBezTo>
                <a:lnTo>
                  <a:pt x="0" y="192881"/>
                </a:lnTo>
                <a:close/>
                <a:moveTo>
                  <a:pt x="228600" y="192881"/>
                </a:moveTo>
                <a:cubicBezTo>
                  <a:pt x="228600" y="133677"/>
                  <a:pt x="276552" y="85725"/>
                  <a:pt x="335756" y="85725"/>
                </a:cubicBezTo>
                <a:lnTo>
                  <a:pt x="342900" y="85725"/>
                </a:lnTo>
                <a:cubicBezTo>
                  <a:pt x="358706" y="85725"/>
                  <a:pt x="371475" y="98494"/>
                  <a:pt x="371475" y="114300"/>
                </a:cubicBezTo>
                <a:cubicBezTo>
                  <a:pt x="371475" y="130106"/>
                  <a:pt x="358706" y="142875"/>
                  <a:pt x="342900" y="142875"/>
                </a:cubicBezTo>
                <a:lnTo>
                  <a:pt x="335756" y="142875"/>
                </a:lnTo>
                <a:cubicBezTo>
                  <a:pt x="308164" y="142875"/>
                  <a:pt x="285750" y="165289"/>
                  <a:pt x="285750" y="192881"/>
                </a:cubicBezTo>
                <a:lnTo>
                  <a:pt x="285750" y="200025"/>
                </a:lnTo>
                <a:lnTo>
                  <a:pt x="342900" y="200025"/>
                </a:lnTo>
                <a:cubicBezTo>
                  <a:pt x="374422" y="200025"/>
                  <a:pt x="400050" y="225653"/>
                  <a:pt x="400050" y="257175"/>
                </a:cubicBezTo>
                <a:lnTo>
                  <a:pt x="400050" y="314325"/>
                </a:lnTo>
                <a:cubicBezTo>
                  <a:pt x="400050" y="345847"/>
                  <a:pt x="374422" y="371475"/>
                  <a:pt x="342900" y="371475"/>
                </a:cubicBezTo>
                <a:lnTo>
                  <a:pt x="285750" y="371475"/>
                </a:lnTo>
                <a:cubicBezTo>
                  <a:pt x="254228" y="371475"/>
                  <a:pt x="228600" y="345847"/>
                  <a:pt x="228600" y="314325"/>
                </a:cubicBezTo>
                <a:lnTo>
                  <a:pt x="228600" y="192881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 3"/>
          <p:cNvSpPr/>
          <p:nvPr/>
        </p:nvSpPr>
        <p:spPr>
          <a:xfrm>
            <a:off x="2241550" y="4140200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“蒸蒸日上”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76700" y="3752850"/>
            <a:ext cx="1219200" cy="12700"/>
          </a:xfrm>
          <a:custGeom>
            <a:avLst/>
            <a:gdLst/>
            <a:ahLst/>
            <a:cxnLst/>
            <a:rect l="l" t="t" r="r" b="b"/>
            <a:pathLst>
              <a:path w="1219200" h="12700">
                <a:moveTo>
                  <a:pt x="0" y="0"/>
                </a:moveTo>
                <a:lnTo>
                  <a:pt x="1219200" y="0"/>
                </a:lnTo>
                <a:lnTo>
                  <a:pt x="121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7" name="Shape 5"/>
          <p:cNvSpPr/>
          <p:nvPr/>
        </p:nvSpPr>
        <p:spPr>
          <a:xfrm>
            <a:off x="5953125" y="3302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8" name="Text 6"/>
          <p:cNvSpPr/>
          <p:nvPr/>
        </p:nvSpPr>
        <p:spPr>
          <a:xfrm>
            <a:off x="5645150" y="4140200"/>
            <a:ext cx="1130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破圈传播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124700" y="3752850"/>
            <a:ext cx="1219200" cy="12700"/>
          </a:xfrm>
          <a:custGeom>
            <a:avLst/>
            <a:gdLst/>
            <a:ahLst/>
            <a:cxnLst/>
            <a:rect l="l" t="t" r="r" b="b"/>
            <a:pathLst>
              <a:path w="1219200" h="12700">
                <a:moveTo>
                  <a:pt x="0" y="0"/>
                </a:moveTo>
                <a:lnTo>
                  <a:pt x="1219200" y="0"/>
                </a:lnTo>
                <a:lnTo>
                  <a:pt x="121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0" name="Shape 8"/>
          <p:cNvSpPr/>
          <p:nvPr/>
        </p:nvSpPr>
        <p:spPr>
          <a:xfrm>
            <a:off x="90297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648" y="254318"/>
                </a:moveTo>
                <a:cubicBezTo>
                  <a:pt x="48399" y="256193"/>
                  <a:pt x="52685" y="257175"/>
                  <a:pt x="57150" y="257175"/>
                </a:cubicBezTo>
                <a:lnTo>
                  <a:pt x="102424" y="257175"/>
                </a:lnTo>
                <a:cubicBezTo>
                  <a:pt x="110014" y="257175"/>
                  <a:pt x="117247" y="260211"/>
                  <a:pt x="122605" y="265569"/>
                </a:cubicBezTo>
                <a:lnTo>
                  <a:pt x="134481" y="277445"/>
                </a:lnTo>
                <a:cubicBezTo>
                  <a:pt x="139839" y="282803"/>
                  <a:pt x="147072" y="285839"/>
                  <a:pt x="154662" y="285839"/>
                </a:cubicBezTo>
                <a:lnTo>
                  <a:pt x="171361" y="285839"/>
                </a:lnTo>
                <a:cubicBezTo>
                  <a:pt x="187166" y="285839"/>
                  <a:pt x="199936" y="273070"/>
                  <a:pt x="199936" y="257264"/>
                </a:cubicBezTo>
                <a:lnTo>
                  <a:pt x="199936" y="221546"/>
                </a:lnTo>
                <a:cubicBezTo>
                  <a:pt x="199936" y="209669"/>
                  <a:pt x="209490" y="200114"/>
                  <a:pt x="221367" y="200114"/>
                </a:cubicBezTo>
                <a:cubicBezTo>
                  <a:pt x="233243" y="200114"/>
                  <a:pt x="242798" y="190560"/>
                  <a:pt x="242798" y="178683"/>
                </a:cubicBezTo>
                <a:lnTo>
                  <a:pt x="242798" y="140553"/>
                </a:lnTo>
                <a:cubicBezTo>
                  <a:pt x="242798" y="132963"/>
                  <a:pt x="245834" y="125730"/>
                  <a:pt x="251192" y="120372"/>
                </a:cubicBezTo>
                <a:lnTo>
                  <a:pt x="263069" y="108496"/>
                </a:lnTo>
                <a:cubicBezTo>
                  <a:pt x="268426" y="103138"/>
                  <a:pt x="271462" y="95905"/>
                  <a:pt x="271462" y="88315"/>
                </a:cubicBezTo>
                <a:lnTo>
                  <a:pt x="271463" y="50899"/>
                </a:lnTo>
                <a:cubicBezTo>
                  <a:pt x="271463" y="49828"/>
                  <a:pt x="271373" y="48845"/>
                  <a:pt x="271284" y="47774"/>
                </a:cubicBezTo>
                <a:cubicBezTo>
                  <a:pt x="257532" y="44559"/>
                  <a:pt x="243245" y="42863"/>
                  <a:pt x="228600" y="42863"/>
                </a:cubicBezTo>
                <a:cubicBezTo>
                  <a:pt x="125998" y="42863"/>
                  <a:pt x="42863" y="125998"/>
                  <a:pt x="42863" y="228600"/>
                </a:cubicBezTo>
                <a:cubicBezTo>
                  <a:pt x="42863" y="237351"/>
                  <a:pt x="43488" y="245924"/>
                  <a:pt x="44648" y="254318"/>
                </a:cubicBezTo>
                <a:close/>
                <a:moveTo>
                  <a:pt x="404783" y="287625"/>
                </a:moveTo>
                <a:cubicBezTo>
                  <a:pt x="401925" y="286375"/>
                  <a:pt x="398800" y="285750"/>
                  <a:pt x="395407" y="285750"/>
                </a:cubicBezTo>
                <a:lnTo>
                  <a:pt x="385763" y="285750"/>
                </a:lnTo>
                <a:cubicBezTo>
                  <a:pt x="377904" y="285750"/>
                  <a:pt x="371475" y="279321"/>
                  <a:pt x="371475" y="271463"/>
                </a:cubicBezTo>
                <a:cubicBezTo>
                  <a:pt x="371475" y="263604"/>
                  <a:pt x="365046" y="257175"/>
                  <a:pt x="357188" y="257175"/>
                </a:cubicBezTo>
                <a:lnTo>
                  <a:pt x="326201" y="257175"/>
                </a:lnTo>
                <a:cubicBezTo>
                  <a:pt x="318611" y="257175"/>
                  <a:pt x="311378" y="260211"/>
                  <a:pt x="306020" y="265569"/>
                </a:cubicBezTo>
                <a:lnTo>
                  <a:pt x="265569" y="306020"/>
                </a:lnTo>
                <a:cubicBezTo>
                  <a:pt x="260211" y="311378"/>
                  <a:pt x="257175" y="318611"/>
                  <a:pt x="257175" y="326201"/>
                </a:cubicBezTo>
                <a:lnTo>
                  <a:pt x="257175" y="342900"/>
                </a:lnTo>
                <a:cubicBezTo>
                  <a:pt x="257175" y="358706"/>
                  <a:pt x="269944" y="371475"/>
                  <a:pt x="285750" y="371475"/>
                </a:cubicBezTo>
                <a:lnTo>
                  <a:pt x="302449" y="371475"/>
                </a:lnTo>
                <a:cubicBezTo>
                  <a:pt x="310039" y="371475"/>
                  <a:pt x="317272" y="374511"/>
                  <a:pt x="322630" y="379869"/>
                </a:cubicBezTo>
                <a:cubicBezTo>
                  <a:pt x="324594" y="381833"/>
                  <a:pt x="326827" y="383530"/>
                  <a:pt x="329148" y="384780"/>
                </a:cubicBezTo>
                <a:cubicBezTo>
                  <a:pt x="364242" y="362099"/>
                  <a:pt x="391210" y="327987"/>
                  <a:pt x="404693" y="287625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114300" y="328613"/>
                </a:moveTo>
                <a:cubicBezTo>
                  <a:pt x="114300" y="336471"/>
                  <a:pt x="120729" y="342900"/>
                  <a:pt x="128588" y="342900"/>
                </a:cubicBezTo>
                <a:lnTo>
                  <a:pt x="157163" y="342900"/>
                </a:lnTo>
                <a:cubicBezTo>
                  <a:pt x="165021" y="342900"/>
                  <a:pt x="171450" y="336471"/>
                  <a:pt x="171450" y="328613"/>
                </a:cubicBezTo>
                <a:cubicBezTo>
                  <a:pt x="171450" y="320754"/>
                  <a:pt x="165021" y="314325"/>
                  <a:pt x="157163" y="314325"/>
                </a:cubicBezTo>
                <a:lnTo>
                  <a:pt x="128588" y="314325"/>
                </a:lnTo>
                <a:cubicBezTo>
                  <a:pt x="120729" y="314325"/>
                  <a:pt x="114300" y="320754"/>
                  <a:pt x="114300" y="328613"/>
                </a:cubicBezTo>
                <a:close/>
                <a:moveTo>
                  <a:pt x="242888" y="228600"/>
                </a:moveTo>
                <a:cubicBezTo>
                  <a:pt x="235029" y="228600"/>
                  <a:pt x="228600" y="235029"/>
                  <a:pt x="228600" y="242888"/>
                </a:cubicBezTo>
                <a:lnTo>
                  <a:pt x="228600" y="271463"/>
                </a:lnTo>
                <a:cubicBezTo>
                  <a:pt x="228600" y="279321"/>
                  <a:pt x="235029" y="285750"/>
                  <a:pt x="242888" y="285750"/>
                </a:cubicBezTo>
                <a:cubicBezTo>
                  <a:pt x="250746" y="285750"/>
                  <a:pt x="257175" y="279321"/>
                  <a:pt x="257175" y="271463"/>
                </a:cubicBezTo>
                <a:lnTo>
                  <a:pt x="257175" y="242888"/>
                </a:lnTo>
                <a:cubicBezTo>
                  <a:pt x="257175" y="235029"/>
                  <a:pt x="250746" y="228600"/>
                  <a:pt x="242888" y="228600"/>
                </a:cubicBezTo>
                <a:close/>
                <a:moveTo>
                  <a:pt x="285750" y="128588"/>
                </a:moveTo>
                <a:lnTo>
                  <a:pt x="285750" y="157163"/>
                </a:lnTo>
                <a:cubicBezTo>
                  <a:pt x="285750" y="165021"/>
                  <a:pt x="292179" y="171450"/>
                  <a:pt x="300038" y="171450"/>
                </a:cubicBezTo>
                <a:cubicBezTo>
                  <a:pt x="307896" y="171450"/>
                  <a:pt x="314325" y="165021"/>
                  <a:pt x="314325" y="157163"/>
                </a:cubicBezTo>
                <a:lnTo>
                  <a:pt x="314325" y="128588"/>
                </a:lnTo>
                <a:cubicBezTo>
                  <a:pt x="314325" y="120729"/>
                  <a:pt x="307896" y="114300"/>
                  <a:pt x="300038" y="114300"/>
                </a:cubicBezTo>
                <a:cubicBezTo>
                  <a:pt x="292179" y="114300"/>
                  <a:pt x="285750" y="120729"/>
                  <a:pt x="285750" y="128588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1" name="Text 9"/>
          <p:cNvSpPr/>
          <p:nvPr/>
        </p:nvSpPr>
        <p:spPr>
          <a:xfrm>
            <a:off x="8693150" y="4140200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泛网络语境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4043" y="5099050"/>
            <a:ext cx="11438213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品牌虽处负面语境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但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却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意外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高辨识度与再传播生命力，形成罕见的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 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负面资产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”，在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公众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注意力中占据一席之地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10820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差评不是终点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4000" y="2717800"/>
            <a:ext cx="482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而是入口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4000" y="3429000"/>
            <a:ext cx="4775200" cy="1320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极端低分反而激发好奇心，多数新用户先读差评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之后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再决定下载。差评区成为另类宣传阵地，形成“越骂越红”的反向流量循环，负面声量转化为持续免费曝光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Shape 3"/>
          <p:cNvSpPr/>
          <p:nvPr/>
        </p:nvSpPr>
        <p:spPr>
          <a:xfrm rot="-180000">
            <a:off x="5205592" y="719668"/>
            <a:ext cx="6604000" cy="5080000"/>
          </a:xfrm>
          <a:custGeom>
            <a:avLst/>
            <a:gdLst/>
            <a:ahLst/>
            <a:cxnLst/>
            <a:rect l="l" t="t" r="r" b="b"/>
            <a:pathLst>
              <a:path w="6604000" h="50800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4978400"/>
                </a:lnTo>
                <a:cubicBezTo>
                  <a:pt x="6604000" y="5034475"/>
                  <a:pt x="6558475" y="5080000"/>
                  <a:pt x="6502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6" name="Shape 4"/>
          <p:cNvSpPr/>
          <p:nvPr/>
        </p:nvSpPr>
        <p:spPr>
          <a:xfrm>
            <a:off x="5334000" y="889000"/>
            <a:ext cx="6604000" cy="5080000"/>
          </a:xfrm>
          <a:custGeom>
            <a:avLst/>
            <a:gdLst/>
            <a:ahLst/>
            <a:cxnLst/>
            <a:rect l="l" t="t" r="r" b="b"/>
            <a:pathLst>
              <a:path w="6604000" h="50800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4978400"/>
                </a:lnTo>
                <a:cubicBezTo>
                  <a:pt x="6604000" y="5034475"/>
                  <a:pt x="6558475" y="5080000"/>
                  <a:pt x="6502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619750" y="291147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8" name="Text 6"/>
          <p:cNvSpPr/>
          <p:nvPr/>
        </p:nvSpPr>
        <p:spPr>
          <a:xfrm>
            <a:off x="6197600" y="2886075"/>
            <a:ext cx="26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差评区：另类宣传阵地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37200" y="3470275"/>
            <a:ext cx="62865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“慕名而来，看看有多烂”——极端差评成为最有效的“反向广告”，吸引大量猎奇用户，将负面声量转化为持续的免费曝光。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781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反向出圈的媒体效应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4000" y="3289300"/>
            <a:ext cx="55372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极端差评率吸引主流媒体与自媒体报道，话题延伸至玩家权益、国产运营环境等公共议题。游戏因此突破垂类圈层，进入大众视野，负面声量转化为持续免费曝光。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 rot="180000">
            <a:off x="5975378" y="898141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262626"/>
          </a:solidFill>
        </p:spPr>
      </p:sp>
      <p:sp>
        <p:nvSpPr>
          <p:cNvPr id="5" name="Shape 3"/>
          <p:cNvSpPr/>
          <p:nvPr/>
        </p:nvSpPr>
        <p:spPr>
          <a:xfrm>
            <a:off x="6096000" y="1047750"/>
            <a:ext cx="5842000" cy="4762500"/>
          </a:xfrm>
          <a:custGeom>
            <a:avLst/>
            <a:gdLst/>
            <a:ahLst/>
            <a:cxnLst/>
            <a:rect l="l" t="t" r="r" b="b"/>
            <a:pathLst>
              <a:path w="5842000" h="4762500">
                <a:moveTo>
                  <a:pt x="101584" y="0"/>
                </a:moveTo>
                <a:lnTo>
                  <a:pt x="5740416" y="0"/>
                </a:lnTo>
                <a:cubicBezTo>
                  <a:pt x="5796519" y="0"/>
                  <a:pt x="5842000" y="45481"/>
                  <a:pt x="5842000" y="101584"/>
                </a:cubicBezTo>
                <a:lnTo>
                  <a:pt x="5842000" y="4660916"/>
                </a:lnTo>
                <a:cubicBezTo>
                  <a:pt x="5842000" y="4717019"/>
                  <a:pt x="5796519" y="4762500"/>
                  <a:pt x="57404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502400" y="29114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262626"/>
          </a:solidFill>
        </p:spPr>
      </p:sp>
      <p:sp>
        <p:nvSpPr>
          <p:cNvPr id="7" name="Text 5"/>
          <p:cNvSpPr/>
          <p:nvPr/>
        </p:nvSpPr>
        <p:spPr>
          <a:xfrm>
            <a:off x="7061200" y="2886075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从垂类到大众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00800" y="3470275"/>
            <a:ext cx="53213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差评不再是游戏圈内的私事，而成为社会讨论的焦点，为游戏带来了前所未有的广泛关注度。</a:t>
            </a:r>
            <a:endParaRPr 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9-d2t62qu1bb2p4onbqq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0"/>
            <a:ext cx="12275185" cy="6872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3195320"/>
            <a:ext cx="5330825" cy="9309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感谢您的观看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4" name="Image 1" descr="https://kimi-img.moonshot.cn/pub/slides/slides_tmpl/image/25-09-05-12:04:58-d2t62qm1bb2p4onbqq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" y="304800"/>
            <a:ext cx="5005070" cy="2639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24265" y="5219065"/>
            <a:ext cx="40640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程文杰</a:t>
            </a:r>
          </a:p>
        </p:txBody>
      </p:sp>
      <p:sp>
        <p:nvSpPr>
          <p:cNvPr id="6" name="Text 2"/>
          <p:cNvSpPr/>
          <p:nvPr/>
        </p:nvSpPr>
        <p:spPr>
          <a:xfrm>
            <a:off x="8724265" y="5678170"/>
            <a:ext cx="4064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汇报时间：2025/12/19</a:t>
            </a:r>
            <a:endParaRPr 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事件现象</a:t>
            </a:r>
            <a:endParaRPr lang="en-US" sz="28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>
            <a:fillRect/>
          </a:stretch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1033" y="1339961"/>
            <a:ext cx="5012268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差评榜的奇观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927100" y="2618523"/>
            <a:ext cx="543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《三国杀》Steam评论区的洪流与狂欢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6600" y="3693885"/>
            <a:ext cx="4000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&lt;10%</a:t>
            </a:r>
            <a:endParaRPr lang="en-US" sz="20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9950" y="4506685"/>
            <a:ext cx="373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长期好评率</a:t>
            </a:r>
          </a:p>
        </p:txBody>
      </p:sp>
      <p:sp>
        <p:nvSpPr>
          <p:cNvPr id="7" name="Text 5"/>
          <p:cNvSpPr/>
          <p:nvPr/>
        </p:nvSpPr>
        <p:spPr>
          <a:xfrm>
            <a:off x="4364567" y="3693885"/>
            <a:ext cx="4000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6年+</a:t>
            </a:r>
            <a:endParaRPr lang="en-US" sz="20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97917" y="4506685"/>
            <a:ext cx="373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持续差评洪流</a:t>
            </a:r>
          </a:p>
        </p:txBody>
      </p:sp>
      <p:sp>
        <p:nvSpPr>
          <p:cNvPr id="9" name="Shape 7"/>
          <p:cNvSpPr/>
          <p:nvPr/>
        </p:nvSpPr>
        <p:spPr>
          <a:xfrm>
            <a:off x="8129210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2" name="Text 10"/>
          <p:cNvSpPr/>
          <p:nvPr/>
        </p:nvSpPr>
        <p:spPr>
          <a:xfrm>
            <a:off x="469900" y="5272313"/>
            <a:ext cx="11785600" cy="821861"/>
          </a:xfrm>
          <a:prstGeom prst="rect">
            <a:avLst/>
          </a:prstGeom>
          <a:noFill/>
        </p:spPr>
        <p:txBody>
          <a:bodyPr wrap="square" lIns="406400" tIns="0" rIns="406400" bIns="0" rtlCol="0" anchor="ctr"/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</a:rPr>
              <a:t>·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玩家用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“ 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蒸蒸日上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 ”“ 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狗卡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 ”等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黑话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集体玩梗，将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对游戏的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负面反馈转化为一场持续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多年</a:t>
            </a:r>
            <a:r>
              <a:rPr lang="en-US" sz="1600" dirty="0" err="1">
                <a:solidFill>
                  <a:schemeClr val="bg1"/>
                </a:solidFill>
                <a:latin typeface="宋体" panose="02010600030101010101" pitchFamily="2" charset="-122"/>
              </a:rPr>
              <a:t>的网络狂欢</a:t>
            </a:r>
            <a:r>
              <a:rPr 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。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</a:rPr>
              <a:t>虽出自三国杀，但“蒸”梗以遍布各个领域，“蒸！”已经成为一种热门网络用语。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3" name="Shape 4"/>
          <p:cNvSpPr/>
          <p:nvPr/>
        </p:nvSpPr>
        <p:spPr>
          <a:xfrm>
            <a:off x="1058333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4" name="Shape 4"/>
          <p:cNvSpPr/>
          <p:nvPr/>
        </p:nvSpPr>
        <p:spPr>
          <a:xfrm>
            <a:off x="4501243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5" name="Shape 4"/>
          <p:cNvSpPr/>
          <p:nvPr/>
        </p:nvSpPr>
        <p:spPr>
          <a:xfrm>
            <a:off x="4631267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6" name="Shape 7"/>
          <p:cNvSpPr/>
          <p:nvPr/>
        </p:nvSpPr>
        <p:spPr>
          <a:xfrm>
            <a:off x="8265282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7" name="Text 5"/>
          <p:cNvSpPr/>
          <p:nvPr/>
        </p:nvSpPr>
        <p:spPr>
          <a:xfrm>
            <a:off x="7988300" y="3693885"/>
            <a:ext cx="4000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常年霸榜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steam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差评榜第一</a:t>
            </a:r>
            <a:endParaRPr lang="en-US" sz="20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Shape 7"/>
          <p:cNvSpPr/>
          <p:nvPr/>
        </p:nvSpPr>
        <p:spPr>
          <a:xfrm>
            <a:off x="11532207" y="3846285"/>
            <a:ext cx="12700" cy="1016000"/>
          </a:xfrm>
          <a:custGeom>
            <a:avLst/>
            <a:gdLst/>
            <a:ahLst/>
            <a:cxnLst/>
            <a:rect l="l" t="t" r="r" b="b"/>
            <a:pathLst>
              <a:path w="12700" h="1016000">
                <a:moveTo>
                  <a:pt x="0" y="0"/>
                </a:moveTo>
                <a:lnTo>
                  <a:pt x="12700" y="0"/>
                </a:lnTo>
                <a:lnTo>
                  <a:pt x="127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</p:spPr>
      </p:sp>
      <p:sp>
        <p:nvSpPr>
          <p:cNvPr id="19" name="Text 6"/>
          <p:cNvSpPr/>
          <p:nvPr/>
        </p:nvSpPr>
        <p:spPr>
          <a:xfrm>
            <a:off x="8121650" y="4503056"/>
            <a:ext cx="373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差评榜奇观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模因的裂变发展</a:t>
            </a:r>
            <a:endParaRPr lang="en-US" sz="28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>
            <a:fillRect/>
          </a:stretch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bg1"/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939" y="1518440"/>
            <a:ext cx="654957" cy="38106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模因</a:t>
            </a:r>
            <a:endParaRPr lang="en-US" altLang="zh-CN" sz="3600" b="1" i="1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anose="020B0200000000000000" pitchFamily="34" charset="-120"/>
            </a:endParaRPr>
          </a:p>
          <a:p>
            <a:pPr algn="ctr">
              <a:lnSpc>
                <a:spcPct val="90000"/>
              </a:lnSpc>
            </a:pPr>
            <a:r>
              <a:rPr lang="zh-CN" altLang="en-US" sz="3600" b="1" i="1" dirty="0"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发展</a:t>
            </a:r>
            <a:r>
              <a:rPr lang="zh-CN" altLang="en-US" sz="3600" b="1" i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资料来源</a:t>
            </a:r>
            <a:endParaRPr lang="en-US" sz="1600" b="1" i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Text 0"/>
          <p:cNvSpPr/>
          <p:nvPr/>
        </p:nvSpPr>
        <p:spPr>
          <a:xfrm>
            <a:off x="2038351" y="1625259"/>
            <a:ext cx="4197349" cy="8004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altLang="zh-CN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1.</a:t>
            </a:r>
            <a:r>
              <a:rPr lang="zh-CN" altLang="en-US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运用“豆包”</a:t>
            </a:r>
            <a:r>
              <a:rPr lang="en-US" altLang="zh-CN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AI</a:t>
            </a:r>
            <a:r>
              <a:rPr lang="zh-CN" altLang="en-US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模型寻找资料链接；</a:t>
            </a:r>
            <a:endParaRPr lang="en-US" sz="3600" b="1" i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5" y="2493010"/>
            <a:ext cx="5209540" cy="30822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792086" y="3845219"/>
            <a:ext cx="4197349" cy="8004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altLang="zh-CN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2.</a:t>
            </a:r>
            <a:r>
              <a:rPr lang="zh-CN" altLang="en-US" sz="20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人工搜索并核对资料</a:t>
            </a:r>
            <a:endParaRPr lang="en-US" sz="3600" b="1" i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箭头: 下弧形 6"/>
          <p:cNvSpPr/>
          <p:nvPr/>
        </p:nvSpPr>
        <p:spPr>
          <a:xfrm rot="3666282" flipV="1">
            <a:off x="7705713" y="2591436"/>
            <a:ext cx="1598577" cy="7464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100000">
              <a:schemeClr val="tx1"/>
            </a:gs>
            <a:gs pos="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262739" y="260804"/>
            <a:ext cx="5278090" cy="7297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初期传播：玩家社群内部的病毒式扩散（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2018-2019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2" name="Text 0"/>
          <p:cNvSpPr/>
          <p:nvPr>
            <p:custDataLst>
              <p:tags r:id="rId2"/>
            </p:custDataLst>
          </p:nvPr>
        </p:nvSpPr>
        <p:spPr>
          <a:xfrm>
            <a:off x="262739" y="985158"/>
            <a:ext cx="2360718" cy="24386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三国杀蒸蒸日上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梗在诞生后，首先在三国杀的核心玩家社群中进行了病毒式传播。根据网络传播的规律，一个网络梗的传播通常遵循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种子用户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核心社群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大众传播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的路径，而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蒸蒸日上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梗的传播正是这一规律的典型体现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3" name="Text 0"/>
          <p:cNvSpPr/>
          <p:nvPr>
            <p:custDataLst>
              <p:tags r:id="rId3"/>
            </p:custDataLst>
          </p:nvPr>
        </p:nvSpPr>
        <p:spPr>
          <a:xfrm>
            <a:off x="262739" y="3428999"/>
            <a:ext cx="5278090" cy="7352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中期扩散：跨平台传播与二次创作（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2019-2021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16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Text 0"/>
          <p:cNvSpPr/>
          <p:nvPr>
            <p:custDataLst>
              <p:tags r:id="rId4"/>
            </p:custDataLst>
          </p:nvPr>
        </p:nvSpPr>
        <p:spPr>
          <a:xfrm>
            <a:off x="6096000" y="255361"/>
            <a:ext cx="5278090" cy="7297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破圈传播：从游戏梗到网络流行语（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2021-2023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1600" b="1" dirty="0">
              <a:latin typeface="宋体" panose="02010600030101010101" pitchFamily="2" charset="-122"/>
            </a:endParaRPr>
          </a:p>
        </p:txBody>
      </p:sp>
      <p:sp>
        <p:nvSpPr>
          <p:cNvPr id="15" name="Text 0"/>
          <p:cNvSpPr/>
          <p:nvPr>
            <p:custDataLst>
              <p:tags r:id="rId5"/>
            </p:custDataLst>
          </p:nvPr>
        </p:nvSpPr>
        <p:spPr>
          <a:xfrm>
            <a:off x="6096000" y="3423783"/>
            <a:ext cx="5278090" cy="740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持续演化：梗的变体与新含义（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2023-2025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sz="16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Text 0"/>
          <p:cNvSpPr/>
          <p:nvPr>
            <p:custDataLst>
              <p:tags r:id="rId6"/>
            </p:custDataLst>
          </p:nvPr>
        </p:nvSpPr>
        <p:spPr>
          <a:xfrm>
            <a:off x="6096000" y="990600"/>
            <a:ext cx="3397880" cy="24438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站成为重要的传播阵地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站上的游戏区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UP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主开始制作相关的解析视频，深入分析该梗的起源和传播过程。这些视频不仅回顾了事件的来龙去脉，还加入了创作者的个人观点和评论，使得该梗的传播具有了更强的文化批判色彩。一些知名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UP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主的视频播放量达到数十万甚至上百万，极大地推动了梗的传播</a:t>
            </a: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17" name="Text 0"/>
          <p:cNvSpPr/>
          <p:nvPr>
            <p:custDataLst>
              <p:tags r:id="rId7"/>
            </p:custDataLst>
          </p:nvPr>
        </p:nvSpPr>
        <p:spPr>
          <a:xfrm>
            <a:off x="262739" y="4153579"/>
            <a:ext cx="2763490" cy="24438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12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月，</a:t>
            </a: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《三国杀》登陆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Steam </a:t>
            </a: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，这一事件成为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蒸蒸日上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梗传播的重要转折点。游戏在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Steam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上的表现堪称灾难性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——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仅用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5 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天时间就以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7% 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的好评率成为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Steam 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历史上差评率最高的游戏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。这一惊人的成绩让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三国杀蒸蒸日上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梗再次成为网络热点。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0"/>
          <p:cNvSpPr/>
          <p:nvPr>
            <p:custDataLst>
              <p:tags r:id="rId8"/>
            </p:custDataLst>
          </p:nvPr>
        </p:nvSpPr>
        <p:spPr>
          <a:xfrm>
            <a:off x="6096000" y="4164239"/>
            <a:ext cx="2198914" cy="24438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文化的兴起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蒸蒸日上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的基础上，玩家们创造了一系列以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为核心的网络用语，如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蒸起来了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还在蒸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""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蒸不动了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 </a:t>
            </a:r>
            <a:r>
              <a:rPr lang="zh-CN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等。这些词汇不仅用于形容《三国杀》，还被广泛应用于其他游戏或产品的调侃中</a:t>
            </a:r>
            <a:endParaRPr lang="en-US" sz="16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9" name="Text 0"/>
          <p:cNvSpPr/>
          <p:nvPr/>
        </p:nvSpPr>
        <p:spPr>
          <a:xfrm>
            <a:off x="11374089" y="1993218"/>
            <a:ext cx="654957" cy="2861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i="1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模因</a:t>
            </a:r>
            <a:r>
              <a:rPr lang="zh-CN" altLang="en-US" sz="3600" b="1" i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anose="020B0200000000000000" pitchFamily="34" charset="-120"/>
              </a:rPr>
              <a:t>发展</a:t>
            </a:r>
            <a:endParaRPr lang="en-US" sz="1600" b="1" i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402715"/>
            <a:ext cx="2471420" cy="16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3079115" y="4476750"/>
            <a:ext cx="2461895" cy="1617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51882" y="1617164"/>
            <a:ext cx="2022291" cy="11965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460740" y="4366895"/>
            <a:ext cx="2913380" cy="1724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宋体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玩家心态分析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宋体" panose="02010600030101010101" pitchFamily="2" charset="-122"/>
            </a:endParaRPr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>
            <a:fillRect/>
          </a:stretch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8C6DB31A-1A02-E69A-227D-244E8A3888C2}"/>
              </a:ext>
            </a:extLst>
          </p:cNvPr>
          <p:cNvSpPr/>
          <p:nvPr/>
        </p:nvSpPr>
        <p:spPr>
          <a:xfrm>
            <a:off x="7075714" y="4693680"/>
            <a:ext cx="4799421" cy="61310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steam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平台三国杀评论为数据来源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>
            <p:custDataLst>
              <p:tags r:id="rId2"/>
            </p:custDataLst>
          </p:nvPr>
        </p:nvSpPr>
        <p:spPr>
          <a:xfrm flipH="1">
            <a:off x="1033037" y="2495965"/>
            <a:ext cx="3523055" cy="790283"/>
          </a:xfrm>
          <a:prstGeom prst="round1Rect">
            <a:avLst>
              <a:gd name="adj" fmla="val 50000"/>
            </a:avLst>
          </a:pr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71755" rIns="288290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微软雅黑" panose="020B0503020204020204" charset="-122"/>
                <a:sym typeface="+mn-ea"/>
              </a:rPr>
              <a:t>数据来源</a:t>
            </a:r>
            <a:endParaRPr lang="zh-CN" altLang="en-US" sz="2000" dirty="0">
              <a:latin typeface="宋体" panose="02010600030101010101" pitchFamily="2" charset="-122"/>
              <a:ea typeface="微软雅黑" panose="020B0503020204020204" charset="-122"/>
            </a:endParaRPr>
          </a:p>
          <a:p>
            <a:pPr lvl="0" algn="ctr">
              <a:buClrTx/>
              <a:buSzTx/>
              <a:buFontTx/>
            </a:pPr>
            <a:endParaRPr lang="zh-CN" altLang="en-US" sz="2000" b="1" dirty="0">
              <a:solidFill>
                <a:srgbClr val="FFFF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2" name="单圆角矩形 11"/>
          <p:cNvSpPr/>
          <p:nvPr>
            <p:custDataLst>
              <p:tags r:id="rId3"/>
            </p:custDataLst>
          </p:nvPr>
        </p:nvSpPr>
        <p:spPr>
          <a:xfrm flipH="1">
            <a:off x="4248867" y="2189168"/>
            <a:ext cx="3523055" cy="790283"/>
          </a:xfrm>
          <a:prstGeom prst="round1Rect">
            <a:avLst>
              <a:gd name="adj" fmla="val 50000"/>
            </a:avLst>
          </a:prstGeom>
          <a:gradFill>
            <a:gsLst>
              <a:gs pos="90000">
                <a:schemeClr val="accent2">
                  <a:lumMod val="60000"/>
                  <a:lumOff val="40000"/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71755" rIns="288290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宋体" panose="02010600030101010101" pitchFamily="2" charset="-122"/>
                <a:ea typeface="微软雅黑" panose="020B0503020204020204" charset="-122"/>
                <a:sym typeface="+mn-ea"/>
              </a:rPr>
              <a:t>     </a:t>
            </a:r>
            <a:r>
              <a:rPr lang="en-US" altLang="zh-CN" sz="2000" dirty="0" err="1">
                <a:latin typeface="宋体" panose="02010600030101010101" pitchFamily="2" charset="-122"/>
                <a:ea typeface="微软雅黑" panose="020B0503020204020204" charset="-122"/>
                <a:sym typeface="+mn-ea"/>
              </a:rPr>
              <a:t>Pycharm</a:t>
            </a:r>
            <a:r>
              <a:rPr lang="zh-CN" altLang="en-US" sz="2000" dirty="0">
                <a:latin typeface="宋体" panose="02010600030101010101" pitchFamily="2" charset="-122"/>
                <a:ea typeface="微软雅黑" panose="020B0503020204020204" charset="-122"/>
                <a:sym typeface="+mn-ea"/>
              </a:rPr>
              <a:t>爬取数据</a:t>
            </a:r>
            <a:endParaRPr lang="zh-CN" altLang="en-US" sz="2000" b="1" dirty="0">
              <a:solidFill>
                <a:srgbClr val="FFFF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2" name="直角三角形 31"/>
          <p:cNvSpPr/>
          <p:nvPr>
            <p:custDataLst>
              <p:tags r:id="rId4"/>
            </p:custDataLst>
          </p:nvPr>
        </p:nvSpPr>
        <p:spPr>
          <a:xfrm rot="10800000">
            <a:off x="4249295" y="2979452"/>
            <a:ext cx="306798" cy="3067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直角三角形 36"/>
          <p:cNvSpPr/>
          <p:nvPr>
            <p:custDataLst>
              <p:tags r:id="rId5"/>
            </p:custDataLst>
          </p:nvPr>
        </p:nvSpPr>
        <p:spPr>
          <a:xfrm rot="10800000">
            <a:off x="7461251" y="2671049"/>
            <a:ext cx="306798" cy="30679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6"/>
            </p:custDataLst>
          </p:nvPr>
        </p:nvSpPr>
        <p:spPr>
          <a:xfrm>
            <a:off x="7461250" y="1582601"/>
            <a:ext cx="4316419" cy="1390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88" h="1731">
                <a:moveTo>
                  <a:pt x="3123" y="0"/>
                </a:moveTo>
                <a:lnTo>
                  <a:pt x="3988" y="866"/>
                </a:lnTo>
                <a:lnTo>
                  <a:pt x="3122" y="1731"/>
                </a:lnTo>
                <a:lnTo>
                  <a:pt x="3122" y="1358"/>
                </a:lnTo>
                <a:lnTo>
                  <a:pt x="0" y="1358"/>
                </a:lnTo>
                <a:lnTo>
                  <a:pt x="0" y="866"/>
                </a:lnTo>
                <a:cubicBezTo>
                  <a:pt x="0" y="594"/>
                  <a:pt x="220" y="374"/>
                  <a:pt x="492" y="374"/>
                </a:cubicBezTo>
                <a:lnTo>
                  <a:pt x="3123" y="374"/>
                </a:lnTo>
                <a:lnTo>
                  <a:pt x="3123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  <a:alpha val="100000"/>
                </a:schemeClr>
              </a:gs>
              <a:gs pos="75000">
                <a:schemeClr val="accent3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71755" rIns="360045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微软雅黑" panose="020B0503020204020204" charset="-122"/>
                <a:sym typeface="+mn-ea"/>
              </a:rPr>
              <a:t>爬取筛选结果</a:t>
            </a:r>
            <a:endParaRPr lang="zh-CN" altLang="en-US" sz="2000" b="1" dirty="0">
              <a:solidFill>
                <a:srgbClr val="FFFF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正文"/>
          <p:cNvSpPr txBox="1"/>
          <p:nvPr>
            <p:custDataLst>
              <p:tags r:id="rId7"/>
            </p:custDataLst>
          </p:nvPr>
        </p:nvSpPr>
        <p:spPr>
          <a:xfrm>
            <a:off x="4750018" y="3275763"/>
            <a:ext cx="2824105" cy="13902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800" spc="13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单击此处，添加您文本具体的内容和阐述的观点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630" y="3286125"/>
            <a:ext cx="3446145" cy="1861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9300" y="2973070"/>
            <a:ext cx="3171190" cy="196786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0015" y="2662555"/>
            <a:ext cx="3098165" cy="2003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50044142],&quot;13&quot;:[4642049,4642047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066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066"/>
  <p:tag name="KSO_WM_SLIDE_TYPE" val="text"/>
  <p:tag name="KSO_WM_SLIDE_SUBTYPE" val="diag"/>
  <p:tag name="KSO_WM_SLIDE_SIZE" val="719.229*355.129"/>
  <p:tag name="KSO_WM_SLIDE_POSITION" val="94.8618*98.9436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2*m_h_a*1_1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1_1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gradient&quot;:[{&quot;brightness&quot;:0.4000000059604645,&quot;colorType&quot;:1,&quot;foreColorIndex&quot;:5,&quot;pos&quot;:0.899999976158142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项标题"/>
  <p:tag name="KSO_WM_UNIT_FILL_TYPE" val="3"/>
  <p:tag name="KSO_WM_UNIT_TEXT_TYPE" val="1"/>
  <p:tag name="KSO_WM_UNIT_SHADOW_SCHEMECOLOR_INDEX" val="5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2*m_h_a*1_2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2_1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gradient&quot;:[{&quot;brightness&quot;:0.4000000059604645,&quot;colorType&quot;:1,&quot;foreColorIndex&quot;:6,&quot;pos&quot;:0.899999976158142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brightness&quot;:0,&quot;colorType&quot;:1,&quot;foreColorIndex&quot;:6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项标题"/>
  <p:tag name="KSO_WM_UNIT_FILL_TYPE" val="3"/>
  <p:tag name="KSO_WM_UNIT_TEXT_TYPE" val="1"/>
  <p:tag name="KSO_WM_UNIT_SHADOW_SCHEMECOLOR_INDEX" val="6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2*m_h_i*1_2_1"/>
  <p:tag name="KSO_WM_TEMPLATE_CATEGORY" val="diagram"/>
  <p:tag name="KSO_WM_TEMPLATE_INDEX" val="20231066"/>
  <p:tag name="KSO_WM_UNIT_LAYERLEVEL" val="1_1_1"/>
  <p:tag name="KSO_WM_TAG_VERSION" val="3.0"/>
  <p:tag name="KSO_WM_UNIT_TYPE" val="m_h_i"/>
  <p:tag name="KSO_WM_UNIT_INDEX" val="1_2_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2*m_h_i*1_3_1"/>
  <p:tag name="KSO_WM_TEMPLATE_CATEGORY" val="diagram"/>
  <p:tag name="KSO_WM_TEMPLATE_INDEX" val="20231066"/>
  <p:tag name="KSO_WM_UNIT_LAYERLEVEL" val="1_1_1"/>
  <p:tag name="KSO_WM_TAG_VERSION" val="3.0"/>
  <p:tag name="KSO_WM_UNIT_TYPE" val="m_h_i"/>
  <p:tag name="KSO_WM_UNIT_INDEX" val="1_3_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2*m_h_a*1_3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3_1"/>
  <p:tag name="KSO_WM_UNIT_ISCONTENTSTITLE" val="0"/>
  <p:tag name="KSO_WM_UNIT_ISNUMDGMTITLE" val="0"/>
  <p:tag name="KSO_WM_UNIT_NOCLEAR" val="0"/>
  <p:tag name="KSO_WM_UNIT_VALUE" val="27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gradient&quot;:[{&quot;brightness&quot;:0.4000000059604645,&quot;colorType&quot;:1,&quot;foreColorIndex&quot;:7,&quot;pos&quot;:0,&quot;transparency&quot;:0},{&quot;brightness&quot;:0,&quot;colorType&quot;:1,&quot;foreColorIndex&quot;:7,&quot;pos&quot;:0.75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项标题"/>
  <p:tag name="KSO_WM_UNIT_FILL_TYPE" val="3"/>
  <p:tag name="KSO_WM_UNIT_TEXT_TYPE" val="1"/>
  <p:tag name="KSO_WM_UNIT_SHADOW_SCHEMECOLOR_INDEX" val="7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6_2*m_h_f*1_2_1"/>
  <p:tag name="KSO_WM_TEMPLATE_CATEGORY" val="diagram"/>
  <p:tag name="KSO_WM_TEMPLATE_INDEX" val="20231066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93.1499877929688,&quot;left&quot;:81.34152395653919,&quot;top&quot;:7.308313190129775,&quot;width&quot;:846.0339599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，添加您文本具体的内容和阐述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872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72"/>
  <p:tag name="KSO_WM_SLIDE_TYPE" val="text"/>
  <p:tag name="KSO_WM_SLIDE_SUBTYPE" val="diag"/>
  <p:tag name="KSO_WM_SLIDE_SIZE" val="850.4*388.55"/>
  <p:tag name="KSO_WM_SLIDE_POSITION" val="54.8*113.3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872_2*a*1"/>
  <p:tag name="KSO_WM_TEMPLATE_CATEGORY" val="diagram"/>
  <p:tag name="KSO_WM_TEMPLATE_INDEX" val="20231872"/>
  <p:tag name="KSO_WM_UNIT_LAYERLEVEL" val="1"/>
  <p:tag name="KSO_WM_TAG_VERSION" val="3.0"/>
  <p:tag name="KSO_WM_BEAUTIFY_FLAG" val="#wm#"/>
  <p:tag name="KSO_WM_UNIT_VALUE" val="30"/>
  <p:tag name="KSO_WM_UNIT_TEXT_TYPE" val="1"/>
  <p:tag name="KSO_WM_UNIT_PRESET_TEXT" val="单击此处添加标题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f*1_1_1"/>
  <p:tag name="KSO_WM_TEMPLATE_CATEGORY" val="diagram"/>
  <p:tag name="KSO_WM_TEMPLATE_INDEX" val="20231872"/>
  <p:tag name="KSO_WM_UNIT_LAYERLEVEL" val="1_1_1"/>
  <p:tag name="KSO_WM_TAG_VERSION" val="3.0"/>
  <p:tag name="KSO_WM_UNIT_SUBTYPE" val="a"/>
  <p:tag name="KSO_WM_UNIT_TEXT_LAYER_COUNT" val="1"/>
  <p:tag name="KSO_WM_UNIT_NOCLEAR" val="0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,&quot;colorType&quot;:2,&quot;pos&quot;:0,&quot;rgb&quot;:&quot;#ffffff&quot;,&quot;transparency&quot;:0.949999988079071},{&quot;brightness&quot;:0,&quot;colorType&quot;:1,&quot;foreColorIndex&quot;:5,&quot;pos&quot;:1,&quot;transparency&quot;:0.75}],&quot;type&quot;:3},&quot;glow&quot;:{&quot;colorType&quot;:0},&quot;line&quot;:{&quot;solidLine&quot;:{&quot;brightness&quot;:0.4000000059604645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，文字是您思想的提炼，请尽量言简意赅的阐述观点。单击此处输入智能图形项正文，文字是您思想的提炼，请尽量言简意赅的阐述观点。单击此处输入智能图形项正文，文字是您思想的提炼，请尽量言简意赅的阐述观点。单击此处输入智能图形项正文，文字是您思想的提炼。"/>
  <p:tag name="KSO_WM_UNIT_FILL_TYPE" val="3"/>
  <p:tag name="KSO_WM_UNIT_LINE_FORE_SCHEMECOLOR_INDEX" val="5"/>
  <p:tag name="KSO_WM_UNIT_TEXT_FILL_FORE_SCHEMECOLOR_INDEX" val="1"/>
  <p:tag name="KSO_WM_UNIT_TEXT_FILL_TYPE" val="1"/>
  <p:tag name="KSO_WM_BEAUTIFY_FLAG" val="#wm#"/>
  <p:tag name="KSO_WM_UNIT_LINE_FILL_TYPE" val="2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d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72_2*l_h_i*1_1_1"/>
  <p:tag name="KSO_WM_TEMPLATE_CATEGORY" val="diagram"/>
  <p:tag name="KSO_WM_TEMPLATE_INDEX" val="2023187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BEAUTIFY_FLAG" val="#wm#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1_2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.4000000059604645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1_3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x*1_1_1"/>
  <p:tag name="KSO_WM_TEMPLATE_CATEGORY" val="diagram"/>
  <p:tag name="KSO_WM_TEMPLATE_INDEX" val="20231872"/>
  <p:tag name="KSO_WM_UNIT_LAYERLEVEL" val="1_1_1"/>
  <p:tag name="KSO_WM_TAG_VERSION" val="3.0"/>
  <p:tag name="KSO_WM_UNIT_VALUE" val="60*60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f*1_2_1"/>
  <p:tag name="KSO_WM_TEMPLATE_CATEGORY" val="diagram"/>
  <p:tag name="KSO_WM_TEMPLATE_INDEX" val="20231872"/>
  <p:tag name="KSO_WM_UNIT_LAYERLEVEL" val="1_1_1"/>
  <p:tag name="KSO_WM_TAG_VERSION" val="3.0"/>
  <p:tag name="KSO_WM_UNIT_SUBTYPE" val="a"/>
  <p:tag name="KSO_WM_UNIT_TEXT_LAYER_COUNT" val="1"/>
  <p:tag name="KSO_WM_UNIT_NOCLEAR" val="0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,&quot;colorType&quot;:2,&quot;pos&quot;:0,&quot;rgb&quot;:&quot;#ffffff&quot;,&quot;transparency&quot;:0.949999988079071},{&quot;brightness&quot;:0,&quot;colorType&quot;:1,&quot;foreColorIndex&quot;:5,&quot;pos&quot;:1,&quot;transparency&quot;:0.75}],&quot;type&quot;:3},&quot;glow&quot;:{&quot;colorType&quot;:0},&quot;line&quot;:{&quot;solidLine&quot;:{&quot;brightness&quot;:0.4000000059604645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的阐述观点。单击此处输入智能图形项正文，文字是您思想的提炼，请尽量言简意赅的阐述观点。单击此处输入智能图形项正文，文字是您思想的提炼，请尽量言简意赅的阐述观点。单击添加正文，文字是您思想的提炼，为了最终演示发布的良好效果。"/>
  <p:tag name="KSO_WM_UNIT_FILL_TYPE" val="3"/>
  <p:tag name="KSO_WM_UNIT_LINE_FORE_SCHEMECOLOR_INDEX" val="6"/>
  <p:tag name="KSO_WM_UNIT_TEXT_FILL_FORE_SCHEMECOLOR_INDEX" val="1"/>
  <p:tag name="KSO_WM_UNIT_TEXT_FILL_TYPE" val="1"/>
  <p:tag name="KSO_WM_BEAUTIFY_FLAG" val="#wm#"/>
  <p:tag name="KSO_WM_UNIT_LINE_FILL_TYPE" val="2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d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72_2*l_h_i*1_2_1"/>
  <p:tag name="KSO_WM_TEMPLATE_CATEGORY" val="diagram"/>
  <p:tag name="KSO_WM_TEMPLATE_INDEX" val="2023187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BEAUTIFY_FLAG" val="#wm#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2_2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.4000000059604645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2_3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x*1_2_1"/>
  <p:tag name="KSO_WM_TEMPLATE_CATEGORY" val="diagram"/>
  <p:tag name="KSO_WM_TEMPLATE_INDEX" val="20231872"/>
  <p:tag name="KSO_WM_UNIT_LAYERLEVEL" val="1_1_1"/>
  <p:tag name="KSO_WM_TAG_VERSION" val="3.0"/>
  <p:tag name="KSO_WM_UNIT_VALUE" val="67*67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f*1_3_1"/>
  <p:tag name="KSO_WM_TEMPLATE_CATEGORY" val="diagram"/>
  <p:tag name="KSO_WM_TEMPLATE_INDEX" val="20231872"/>
  <p:tag name="KSO_WM_UNIT_LAYERLEVEL" val="1_1_1"/>
  <p:tag name="KSO_WM_TAG_VERSION" val="3.0"/>
  <p:tag name="KSO_WM_UNIT_SUBTYPE" val="a"/>
  <p:tag name="KSO_WM_UNIT_TEXT_LAYER_COUNT" val="1"/>
  <p:tag name="KSO_WM_UNIT_NOCLEAR" val="0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,&quot;colorType&quot;:2,&quot;pos&quot;:0,&quot;rgb&quot;:&quot;#ffffff&quot;,&quot;transparency&quot;:0.949999988079071},{&quot;brightness&quot;:0,&quot;colorType&quot;:1,&quot;foreColorIndex&quot;:5,&quot;pos&quot;:1,&quot;transparency&quot;:0.75}],&quot;type&quot;:3},&quot;glow&quot;:{&quot;colorType&quot;:0},&quot;line&quot;:{&quot;solidLine&quot;:{&quot;brightness&quot;:0.4000000059604645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38"/>
  <p:tag name="KSO_WM_UNIT_PRESET_TEXT" val="单击此处输入智能图形项正文，文字是您思想的提炼，请尽量言简意赅的阐述观点。单击此处输入智能图形项正文，文字是您思想的提炼，请尽量言简意赅的阐述观点。单击此处输入智能图形项正文，文字是您思想的提炼，请尽量言简意赅的阐述观点。单击此处输入智能图形项正文，文字是您思想的提炼。"/>
  <p:tag name="KSO_WM_UNIT_FILL_TYPE" val="3"/>
  <p:tag name="KSO_WM_UNIT_LINE_FORE_SCHEMECOLOR_INDEX" val="7"/>
  <p:tag name="KSO_WM_UNIT_TEXT_FILL_FORE_SCHEMECOLOR_INDEX" val="1"/>
  <p:tag name="KSO_WM_UNIT_TEXT_FILL_TYPE" val="1"/>
  <p:tag name="KSO_WM_BEAUTIFY_FLAG" val="#wm#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d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872_2*l_h_i*1_3_1"/>
  <p:tag name="KSO_WM_TEMPLATE_CATEGORY" val="diagram"/>
  <p:tag name="KSO_WM_TEMPLATE_INDEX" val="2023187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BEAUTIFY_FLAG" val="#wm#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3_2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.4000000059604645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i*1_3_3"/>
  <p:tag name="KSO_WM_TEMPLATE_CATEGORY" val="diagram"/>
  <p:tag name="KSO_WM_TEMPLATE_INDEX" val="20231872"/>
  <p:tag name="KSO_WM_UNIT_LAYERLEVEL" val="1_1_1"/>
  <p:tag name="KSO_WM_TAG_VERSION" val="3.0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872_2*l_h_x*1_3_1"/>
  <p:tag name="KSO_WM_TEMPLATE_CATEGORY" val="diagram"/>
  <p:tag name="KSO_WM_TEMPLATE_INDEX" val="20231872"/>
  <p:tag name="KSO_WM_UNIT_LAYERLEVEL" val="1_1_1"/>
  <p:tag name="KSO_WM_TAG_VERSION" val="3.0"/>
  <p:tag name="KSO_WM_UNIT_VALUE" val="67*67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46.3,&quot;left&quot;:-30.7,&quot;top&quot;:55.57496062992125,&quot;width&quot;:93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81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408.625*360.45"/>
  <p:tag name="KSO_WM_SLIDE_POSITION" val="48.525*131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813"/>
  <p:tag name="KSO_WM_SLIDE_LAYOUT" val="a_d_f_l"/>
  <p:tag name="KSO_WM_SLIDE_LAYOUT_CNT" val="1_2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813_1*a*1"/>
  <p:tag name="KSO_WM_TEMPLATE_CATEGORY" val="custom"/>
  <p:tag name="KSO_WM_TEMPLATE_INDEX" val="20234813"/>
  <p:tag name="KSO_WM_UNIT_LAYERLEVEL" val="1"/>
  <p:tag name="KSO_WM_TAG_VERSION" val="3.0"/>
  <p:tag name="KSO_WM_BEAUTIFY_FLAG" val="#wm#"/>
  <p:tag name="KSO_WM_UNIT_VALUE" val="14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48*116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2"/>
  <p:tag name="KSO_WM_UNIT_ID" val="custom20234813_1*d*2"/>
  <p:tag name="KSO_WM_TEMPLATE_CATEGORY" val="custom"/>
  <p:tag name="KSO_WM_TEMPLATE_INDEX" val="20234813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13_1*i*2"/>
  <p:tag name="KSO_WM_TEMPLATE_CATEGORY" val="custom"/>
  <p:tag name="KSO_WM_TEMPLATE_INDEX" val="20234813"/>
  <p:tag name="KSO_WM_UNIT_LAYERLEVEL" val="1"/>
  <p:tag name="KSO_WM_TAG_VERSION" val="3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40492643_5*l_i*1_1"/>
  <p:tag name="KSO_WM_TEMPLATE_CATEGORY" val="diagram"/>
  <p:tag name="KSO_WM_TEMPLATE_INDEX" val="40492643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40492643_5*l_h_f*1_1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输入你的正文，文字是您思想的提炼为了最终演示的发布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40492643_5*l_h_f*1_6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40492643_5*l_h_f*1_2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40492643_5*l_h_f*1_4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40492643_5*l_h_f*1_3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输入你的正文，文字是您思想的提炼为了最终演示的发布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40492643_5*l_h_f*1_5_1"/>
  <p:tag name="KSO_WM_TEMPLATE_CATEGORY" val="diagram"/>
  <p:tag name="KSO_WM_TEMPLATE_INDEX" val="404926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0.45,&quot;left&quot;:48.45736343503938,&quot;top&quot;:131.79999999999998,&quot;width&quot;:408.76031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TEXT_LAYER_COUNT" val="1"/>
  <p:tag name="KSO_WM_UNIT_NOCLEAR" val="0"/>
  <p:tag name="KSO_WM_BEAUTIFY_FLAG" val="#wm#"/>
  <p:tag name="KSO_WM_DIAGRAM_GROUP_CODE" val="l1-1"/>
  <p:tag name="KSO_WM_UNIT_PRESET_TEXT" val="单击此处输入你的正文，文字是您思想的提炼为了最终演示的发布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4,&quot;left&quot;:31,&quot;top&quot;:228,&quot;width&quot;:8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21425196850396,&quot;left&quot;:20.688110236220474,&quot;top&quot;:20.10716535433071,&quot;width&quot;:875.1160629921258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1523</Words>
  <Application>Microsoft Office PowerPoint</Application>
  <PresentationFormat>宽屏</PresentationFormat>
  <Paragraphs>216</Paragraphs>
  <Slides>29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Arial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差评获取渠道及后续处理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结果：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差评洪流里的梗江湖</dc:title>
  <dc:subject>差评洪流里的梗江湖</dc:subject>
  <dc:creator>Kimi</dc:creator>
  <cp:lastModifiedBy>xiao__juzi@163.com</cp:lastModifiedBy>
  <cp:revision>61</cp:revision>
  <dcterms:created xsi:type="dcterms:W3CDTF">2025-12-07T08:13:00Z</dcterms:created>
  <dcterms:modified xsi:type="dcterms:W3CDTF">2025-12-19T07:15:25Z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{"Label":"差评洪流里的梗江湖","ContentProducer":"001191110108MACG2KBH8F10000","ProduceID":"d4qja95gsoadabj3ofmg","ReservedCode1":"","ContentPropagator":"001191110108MACG2KBH8F20000","PropagateID":"d4qja95gsoadabj3ofmg","ReservedCode2":""}</vt:lpwstr>
  </property>
  <property fmtid="{D5CDD505-2E9C-101B-9397-08002B2CF9AE}" pid="3" name="ICV">
    <vt:lpwstr>4603F4209CE644AE908617EAB5B0DE9B_12</vt:lpwstr>
  </property>
  <property fmtid="{D5CDD505-2E9C-101B-9397-08002B2CF9AE}" pid="4" name="KSOProductBuildVer">
    <vt:lpwstr>2052-12.1.0.21171</vt:lpwstr>
  </property>
</Properties>
</file>